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99" r:id="rId2"/>
    <p:sldId id="300" r:id="rId3"/>
    <p:sldId id="301" r:id="rId4"/>
    <p:sldId id="303" r:id="rId5"/>
    <p:sldId id="318" r:id="rId6"/>
    <p:sldId id="319" r:id="rId7"/>
    <p:sldId id="320" r:id="rId8"/>
    <p:sldId id="321" r:id="rId9"/>
    <p:sldId id="323" r:id="rId10"/>
    <p:sldId id="324" r:id="rId11"/>
    <p:sldId id="325" r:id="rId12"/>
    <p:sldId id="326" r:id="rId13"/>
    <p:sldId id="327" r:id="rId14"/>
    <p:sldId id="328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276" r:id="rId26"/>
    <p:sldId id="284" r:id="rId27"/>
    <p:sldId id="304" r:id="rId28"/>
    <p:sldId id="305" r:id="rId29"/>
    <p:sldId id="306" r:id="rId30"/>
    <p:sldId id="307" r:id="rId31"/>
    <p:sldId id="285" r:id="rId32"/>
    <p:sldId id="286" r:id="rId33"/>
    <p:sldId id="287" r:id="rId34"/>
    <p:sldId id="308" r:id="rId35"/>
    <p:sldId id="309" r:id="rId36"/>
    <p:sldId id="310" r:id="rId37"/>
    <p:sldId id="311" r:id="rId38"/>
    <p:sldId id="315" r:id="rId39"/>
    <p:sldId id="316" r:id="rId40"/>
    <p:sldId id="330" r:id="rId41"/>
    <p:sldId id="331" r:id="rId42"/>
    <p:sldId id="329" r:id="rId43"/>
    <p:sldId id="33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  <p:sldId id="357" r:id="rId59"/>
    <p:sldId id="358" r:id="rId60"/>
    <p:sldId id="360" r:id="rId61"/>
    <p:sldId id="359" r:id="rId62"/>
    <p:sldId id="361" r:id="rId63"/>
    <p:sldId id="362" r:id="rId64"/>
    <p:sldId id="363" r:id="rId65"/>
    <p:sldId id="364" r:id="rId66"/>
    <p:sldId id="365" r:id="rId67"/>
    <p:sldId id="366" r:id="rId68"/>
    <p:sldId id="367" r:id="rId69"/>
    <p:sldId id="368" r:id="rId70"/>
    <p:sldId id="369" r:id="rId71"/>
    <p:sldId id="370" r:id="rId72"/>
    <p:sldId id="371" r:id="rId73"/>
    <p:sldId id="372" r:id="rId74"/>
    <p:sldId id="373" r:id="rId75"/>
    <p:sldId id="374" r:id="rId76"/>
    <p:sldId id="375" r:id="rId77"/>
    <p:sldId id="376" r:id="rId78"/>
    <p:sldId id="377" r:id="rId79"/>
    <p:sldId id="378" r:id="rId80"/>
    <p:sldId id="379" r:id="rId81"/>
    <p:sldId id="380" r:id="rId82"/>
    <p:sldId id="381" r:id="rId83"/>
    <p:sldId id="382" r:id="rId84"/>
    <p:sldId id="383" r:id="rId85"/>
    <p:sldId id="384" r:id="rId8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FD79200-7468-065D-4125-D6956D24FE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A6B1CAA-1D1E-7285-F923-F32FA46F49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E8FB33-8F2C-4857-98C6-E33C4B83DBB9}" type="datetimeFigureOut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FE4BDC16-B451-7C2F-149D-A1AD31AA1B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ACA9386A-C255-A971-C2C1-97CFD0D8B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0A4C48-536B-1F94-BCA1-D184E8484C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2696A9D-9B59-C19F-BA20-061A6DCCFD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96D961-DA7F-42D0-9577-1DB8E986945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2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93FBFD-C5C4-B573-3023-AB8272B4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50193-DFD2-467B-8157-6C75B33DFB1A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40FD36-B2F2-C633-0DCB-328A0F4A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2EAA8A-3D65-1CA2-6347-9674334D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558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16A42-5178-4B10-A5CF-203139891AEF}" type="slidenum">
              <a:rPr lang="en-IN"/>
              <a:pPr>
                <a:defRPr/>
              </a:pPr>
              <a:t>‹#›</a:t>
            </a:fld>
            <a:r>
              <a:rPr lang="en-IN" dirty="0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184840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7C6613-ED45-5E7E-E308-B165D139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911F-57AD-43F5-AA4A-12DAA62E34B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325A47-C397-9448-FF55-EF01722F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DAF89A-7A4D-9CE0-6727-33A6F2E5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B445-90F9-4ED0-87DC-D2648E467D8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21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48C85A-3A96-667D-2C46-C4D32B59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73A4-88C9-49D8-9F4E-FC229DACC6EB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2A70B7-951B-B432-E5A7-40E21717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6733AE-54A0-002B-C07B-0D565445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1B4F-0601-4540-873F-BE1CE6C8D3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406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C215B8-331C-1068-19C8-E88B14A8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746A-B904-4074-A22B-3C6667762DD6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0269F3-90F8-033B-4A08-25219407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2937A6-9042-BE9E-DFBF-858E7BAE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0CA0-EC40-47AC-A436-D9B448A0FD97}" type="slidenum">
              <a:rPr lang="en-IN"/>
              <a:pPr>
                <a:defRPr/>
              </a:pPr>
              <a:t>‹#›</a:t>
            </a:fld>
            <a:r>
              <a:rPr lang="en-IN" dirty="0"/>
              <a:t>/32</a:t>
            </a:r>
          </a:p>
        </p:txBody>
      </p:sp>
    </p:spTree>
    <p:extLst>
      <p:ext uri="{BB962C8B-B14F-4D97-AF65-F5344CB8AC3E}">
        <p14:creationId xmlns:p14="http://schemas.microsoft.com/office/powerpoint/2010/main" val="39859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01624E-EC3C-CC5D-1A81-8FA888F6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CB9D-056A-4159-B6DA-2192C8515F05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AF58F4-B94B-D366-E43C-C87F6904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E77315-BD3F-7247-753B-56D7BE45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3699F-40B3-48B9-8B9D-C3F8FF428BC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44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CBE4D0-B426-E622-12F7-C2D8AF92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D9DD6-6C3F-4677-8BA2-6E1FB01D8CFB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B5505F-5282-7873-AF05-4F3D317F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8CC231-775C-2FDB-E8EF-E8AB66D6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D752-A79E-45F7-88BB-EC7530BA22C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0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0D0E330-A292-7EC2-05B0-43F2B78E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CB9C-F912-4AE6-81CC-E7C210D4F983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90893BD-0919-A715-F4A4-9BBD409D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61AFD6C-C2CE-E17E-CC34-ACE23167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F365-024E-419B-BD18-E6999D1F4F5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71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0652C12-A6E1-8D83-E17A-79D87729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55B3-807E-47AC-8FA6-9B193A451E62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AE5581D-9046-7D8A-BE93-33B75669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95E226-18B1-EB0E-6F35-B7F1091F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13AFA-EA8B-4D86-8EF6-35836D3B01C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18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D65722D-62B7-4081-EDF6-D9EA1371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0AA7-5448-4352-B152-F29448449DB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0010A87-C5A2-A42F-16CB-5F365EBC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DE9BCE5-8017-EA1F-0248-9439F3CD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C4E5A-0F58-4698-8F36-6CE1F338F5F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799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B18B9-8A53-79A2-C3CD-9EF4973F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EAAD-9B2D-4BC3-8C8C-A244A647CF04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ACF7BA-BCD8-22B9-E9DF-91318987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DDE1159-9FB8-DF6D-ECA6-D9BE6016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0CD2-8762-49E3-AD51-29FFF42F62A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33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1925E0-4131-90B2-9391-DC7340BAA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E0C6-1450-47C1-A9EA-6B2590006825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506FA2-C288-4833-6FA2-B57F469B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3B6459-02DB-B503-2416-A7DB8C72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8806-5AEA-4891-B61F-26A1E3E2D01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06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8902FFF6-A511-DEED-3E9C-DBF5A4C72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1819A2E7-7161-AC6D-B81A-37A289417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28BAD5-6345-14D2-9ABE-E6B3D243F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868A05-D2D4-414E-B462-E0A9CCB2FA79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ADECE6-E15D-14C3-2AA8-912F4F3E3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9C08D8-ADC2-AF27-6AA7-5C0CBB86E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33557B-8245-47F7-86F5-F73D9C47B325}" type="slidenum">
              <a:rPr lang="en-IN"/>
              <a:pPr>
                <a:defRPr/>
              </a:pPr>
              <a:t>‹#›</a:t>
            </a:fld>
            <a:r>
              <a:rPr lang="en-IN" dirty="0"/>
              <a:t>/32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0C2F342-F3CD-CD25-BAE9-F936A1B8FBD5}"/>
              </a:ext>
            </a:extLst>
          </p:cNvPr>
          <p:cNvSpPr/>
          <p:nvPr userDrawn="1"/>
        </p:nvSpPr>
        <p:spPr>
          <a:xfrm>
            <a:off x="-4763" y="-80963"/>
            <a:ext cx="12192001" cy="76835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9BA7A7B-8990-D586-DD73-DE381766140A}"/>
              </a:ext>
            </a:extLst>
          </p:cNvPr>
          <p:cNvSpPr/>
          <p:nvPr userDrawn="1"/>
        </p:nvSpPr>
        <p:spPr>
          <a:xfrm>
            <a:off x="0" y="6691313"/>
            <a:ext cx="12192000" cy="14446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0E63FFB-D9E6-5C3E-222A-508E651C36D8}"/>
              </a:ext>
            </a:extLst>
          </p:cNvPr>
          <p:cNvSpPr/>
          <p:nvPr userDrawn="1"/>
        </p:nvSpPr>
        <p:spPr>
          <a:xfrm>
            <a:off x="190500" y="1008063"/>
            <a:ext cx="247650" cy="39258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C08C514-FB35-57A3-288D-2CC69AD319FD}"/>
              </a:ext>
            </a:extLst>
          </p:cNvPr>
          <p:cNvSpPr/>
          <p:nvPr userDrawn="1"/>
        </p:nvSpPr>
        <p:spPr>
          <a:xfrm flipH="1">
            <a:off x="266700" y="4941888"/>
            <a:ext cx="76200" cy="16430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E132C9B-26D8-F168-36B6-0FFD69F8C75C}"/>
              </a:ext>
            </a:extLst>
          </p:cNvPr>
          <p:cNvSpPr/>
          <p:nvPr userDrawn="1"/>
        </p:nvSpPr>
        <p:spPr>
          <a:xfrm>
            <a:off x="11715750" y="2598738"/>
            <a:ext cx="247650" cy="3924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35F4F32-7F45-2B6C-4957-79110EDB7AE5}"/>
              </a:ext>
            </a:extLst>
          </p:cNvPr>
          <p:cNvSpPr/>
          <p:nvPr userDrawn="1"/>
        </p:nvSpPr>
        <p:spPr>
          <a:xfrm flipH="1">
            <a:off x="11791950" y="960438"/>
            <a:ext cx="76200" cy="16430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pic>
        <p:nvPicPr>
          <p:cNvPr id="1037" name="Picture 14" descr="SNS Courseware">
            <a:extLst>
              <a:ext uri="{FF2B5EF4-FFF2-40B4-BE49-F238E27FC236}">
                <a16:creationId xmlns="" xmlns:a16="http://schemas.microsoft.com/office/drawing/2014/main" id="{71613321-F396-B9D7-0F47-9407FF2DCE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-111125"/>
            <a:ext cx="773112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6" descr="SNS Courseware">
            <a:extLst>
              <a:ext uri="{FF2B5EF4-FFF2-40B4-BE49-F238E27FC236}">
                <a16:creationId xmlns="" xmlns:a16="http://schemas.microsoft.com/office/drawing/2014/main" id="{AA5C30E8-0BC5-4E9A-2EFE-5F8617096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63" y="-41275"/>
            <a:ext cx="103187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0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90C9D912-774E-0D1F-A89B-66C01D52C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String Methods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="" xmlns:a16="http://schemas.microsoft.com/office/drawing/2014/main" id="{11869E6D-03FF-1B35-B372-9F37239CCF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The strip() method removes any whitespace from the beginning or the end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 = " Hello, World! "</a:t>
            </a:r>
            <a:br>
              <a:rPr lang="en-IN" altLang="en-US"/>
            </a:br>
            <a:r>
              <a:rPr lang="en-IN" altLang="en-US"/>
              <a:t>print(a.strip())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FCD2DB-7414-1B49-A2D8-F6C97ADFC9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B9208D-749D-47F1-85C2-C8C50689E8BD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268974-8E6B-62D0-045E-2B242C38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DA396D-66DD-A2E2-77F8-4071CBC8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75BEC-EDDF-48F8-ACD5-3776E0E1F73C}" type="slidenum">
              <a:rPr lang="en-IN"/>
              <a:pPr>
                <a:defRPr/>
              </a:pPr>
              <a:t>1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352149CA-456A-11F1-AA5F-D90EE5DCC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0AB0A3-50F0-EAD5-C22C-CA99F7525E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E406C3-DAF7-4A52-92F8-3681B91EDB38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BC816C-5B4A-7EEC-9F50-7807CE00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58BA9FD-B61D-8908-0D8A-38F6F470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A8A65-D83E-4611-9418-6161FCE3C993}" type="slidenum">
              <a:rPr lang="en-IN"/>
              <a:pPr>
                <a:defRPr/>
              </a:pPr>
              <a:t>10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22534" name="Picture 5">
            <a:extLst>
              <a:ext uri="{FF2B5EF4-FFF2-40B4-BE49-F238E27FC236}">
                <a16:creationId xmlns="" xmlns:a16="http://schemas.microsoft.com/office/drawing/2014/main" id="{7471663C-B6A6-546C-D918-1FE833FD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868363"/>
            <a:ext cx="4916487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37F1C85A-69CA-D1CF-58BF-5E7452B1B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Check String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="" xmlns:a16="http://schemas.microsoft.com/office/drawing/2014/main" id="{A9F44AC4-04AF-BA52-2A2F-996094BC5F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To check if a certain phrase or character is present in a string, we can use the keywords in or not in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b="1"/>
              <a:t>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Check if the phrase "ain" is present in the following text: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txt = "The rain in Spain stays mainly in the plain"</a:t>
            </a:r>
            <a:br>
              <a:rPr lang="en-IN" altLang="en-US"/>
            </a:br>
            <a:r>
              <a:rPr lang="en-IN" altLang="en-US"/>
              <a:t>x = "ain" in txt</a:t>
            </a:r>
            <a:br>
              <a:rPr lang="en-IN" altLang="en-US"/>
            </a:br>
            <a:r>
              <a:rPr lang="en-IN" altLang="en-US"/>
              <a:t>print(x)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A89102-4D08-56FE-B462-7C02FDE551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947F64-BD5E-4BC4-AEBC-0110F0AB39D3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B2A7FD-14FE-B67B-20F5-3E3C55DB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036C66B-2666-F036-CE50-7997A260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37B7E-71D1-41B2-BBAA-1A95889F3336}" type="slidenum">
              <a:rPr lang="en-IN"/>
              <a:pPr>
                <a:defRPr/>
              </a:pPr>
              <a:t>11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ADBC0148-51E4-4C4B-23A6-5F9516AE3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1B94EC-ECBA-B4E3-E7DE-1BF7F2F274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B7183F-D084-4ECE-BA7A-7C436ED4A29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60B332-D603-8803-9C0C-6170FFF0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2EE1A8B-1DB3-DA4D-8844-69A99FEE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C622B-915D-4F51-808B-5B0C6E6F3EBA}" type="slidenum">
              <a:rPr lang="en-IN"/>
              <a:pPr>
                <a:defRPr/>
              </a:pPr>
              <a:t>12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24582" name="Picture 6">
            <a:extLst>
              <a:ext uri="{FF2B5EF4-FFF2-40B4-BE49-F238E27FC236}">
                <a16:creationId xmlns="" xmlns:a16="http://schemas.microsoft.com/office/drawing/2014/main" id="{C9B71E6A-133F-E517-5F7F-854B92A46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795338"/>
            <a:ext cx="6867525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55526E04-0B44-6D50-0F18-E0E11E40B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Check String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CA2F8E0D-104F-906A-0416-2E019D4A99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To check if a certain phrase or character is present in a string, we can use the keywords in or not in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b="1"/>
              <a:t>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Check if the phrase "ain" is NOT present in the following text: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txt = "The rain in Spain stays mainly in the plain"</a:t>
            </a:r>
            <a:br>
              <a:rPr lang="en-IN" altLang="en-US"/>
            </a:br>
            <a:r>
              <a:rPr lang="en-IN" altLang="en-US"/>
              <a:t>x = "ain" in txt</a:t>
            </a:r>
            <a:br>
              <a:rPr lang="en-IN" altLang="en-US"/>
            </a:br>
            <a:r>
              <a:rPr lang="en-IN" altLang="en-US"/>
              <a:t>print(x)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120272-87A1-307D-19FE-C06F9463BD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8F5CFE-E74A-49F9-9682-CE410955558A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DBC239-97D4-20EF-2E33-B3B6C0D5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DE2B2EB-8524-0ABC-F5A3-22092889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A053E-74DB-4A49-8C90-BD4843639673}" type="slidenum">
              <a:rPr lang="en-IN"/>
              <a:pPr>
                <a:defRPr/>
              </a:pPr>
              <a:t>13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0957F036-ECA7-CFAA-042C-26EE70C22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51FEB9-94F6-0C84-488F-6A447CEA85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A0E4D6-FD76-4BE0-A78D-B35607212D90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E38F46-0962-D335-BB03-06233FD8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E9D8D20-E3DC-A258-EAA9-F4599D2B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20076-F1F9-4C01-8F96-3405D71AC255}" type="slidenum">
              <a:rPr lang="en-IN"/>
              <a:pPr>
                <a:defRPr/>
              </a:pPr>
              <a:t>14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26630" name="Picture 2">
            <a:extLst>
              <a:ext uri="{FF2B5EF4-FFF2-40B4-BE49-F238E27FC236}">
                <a16:creationId xmlns="" xmlns:a16="http://schemas.microsoft.com/office/drawing/2014/main" id="{6E82CCE3-2BCC-6E6B-38BB-6E968DEA5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825500"/>
            <a:ext cx="6970713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#write a program to input two strings. If string1 is contained in tring2, then create a third string with first four characters of string2’ added with word ‘restore’.</a:t>
            </a:r>
            <a:endParaRPr lang="en-US" dirty="0" smtClean="0"/>
          </a:p>
          <a:p>
            <a:r>
              <a:rPr lang="en-IN" dirty="0" smtClean="0"/>
              <a:t>s1=input ("enter string1:")</a:t>
            </a:r>
            <a:endParaRPr lang="en-US" dirty="0" smtClean="0"/>
          </a:p>
          <a:p>
            <a:r>
              <a:rPr lang="en-IN" dirty="0" smtClean="0"/>
              <a:t>s2=input("enter string2:")</a:t>
            </a:r>
            <a:endParaRPr lang="en-US" dirty="0" smtClean="0"/>
          </a:p>
          <a:p>
            <a:r>
              <a:rPr lang="en-IN" dirty="0" smtClean="0"/>
              <a:t>print("original strings:",s1,s2)</a:t>
            </a:r>
            <a:endParaRPr lang="en-US" dirty="0" smtClean="0"/>
          </a:p>
          <a:p>
            <a:r>
              <a:rPr lang="en-IN" dirty="0" smtClean="0"/>
              <a:t>if s1 in s2:</a:t>
            </a:r>
            <a:endParaRPr lang="en-US" dirty="0" smtClean="0"/>
          </a:p>
          <a:p>
            <a:r>
              <a:rPr lang="en-IN" dirty="0" smtClean="0"/>
              <a:t>      s3=s2[0:4]+'restore'</a:t>
            </a:r>
            <a:endParaRPr lang="en-US" dirty="0" smtClean="0"/>
          </a:p>
          <a:p>
            <a:r>
              <a:rPr lang="en-IN" dirty="0" smtClean="0"/>
              <a:t>print("final string:",s1,s3)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15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output:</a:t>
            </a:r>
            <a:endParaRPr lang="en-US" dirty="0" smtClean="0"/>
          </a:p>
          <a:p>
            <a:r>
              <a:rPr lang="en-IN" dirty="0" smtClean="0"/>
              <a:t>enter string1:rin</a:t>
            </a:r>
            <a:endParaRPr lang="en-US" dirty="0" smtClean="0"/>
          </a:p>
          <a:p>
            <a:r>
              <a:rPr lang="en-IN" dirty="0" smtClean="0"/>
              <a:t>enter string2:shagrin</a:t>
            </a:r>
            <a:endParaRPr lang="en-US" dirty="0" smtClean="0"/>
          </a:p>
          <a:p>
            <a:r>
              <a:rPr lang="en-IN" dirty="0" smtClean="0"/>
              <a:t>original strings: </a:t>
            </a:r>
            <a:r>
              <a:rPr lang="en-IN" dirty="0" err="1" smtClean="0"/>
              <a:t>rinshagrin</a:t>
            </a:r>
            <a:endParaRPr lang="en-US" dirty="0" smtClean="0"/>
          </a:p>
          <a:p>
            <a:r>
              <a:rPr lang="en-IN" dirty="0" smtClean="0"/>
              <a:t>final string: </a:t>
            </a:r>
            <a:r>
              <a:rPr lang="en-IN" dirty="0" err="1" smtClean="0"/>
              <a:t>rinshagrestore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16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# write a program to input a string and check if it is a palindrome string using a string slice</a:t>
            </a:r>
          </a:p>
          <a:p>
            <a:r>
              <a:rPr lang="en-GB" dirty="0" smtClean="0"/>
              <a:t>s=input("Enter a string:")</a:t>
            </a:r>
          </a:p>
          <a:p>
            <a:r>
              <a:rPr lang="en-GB" dirty="0" smtClean="0"/>
              <a:t>if(s==s[::-1]):</a:t>
            </a:r>
          </a:p>
          <a:p>
            <a:r>
              <a:rPr lang="en-GB" dirty="0" smtClean="0"/>
              <a:t>    print(s, "is a Palindrome.")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print(</a:t>
            </a:r>
            <a:r>
              <a:rPr lang="en-GB" dirty="0" err="1" smtClean="0"/>
              <a:t>s,"is</a:t>
            </a:r>
            <a:r>
              <a:rPr lang="en-GB" dirty="0" smtClean="0"/>
              <a:t> NOT a Palindrome.")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17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Enter a string:madam</a:t>
            </a:r>
          </a:p>
          <a:p>
            <a:r>
              <a:rPr lang="pt-BR" dirty="0" smtClean="0"/>
              <a:t>madam is a Palindrome.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18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 </a:t>
            </a:r>
            <a:r>
              <a:rPr lang="en-US" b="1" dirty="0" err="1" smtClean="0"/>
              <a:t>len</a:t>
            </a:r>
            <a:r>
              <a:rPr lang="en-US" b="1" dirty="0" smtClean="0"/>
              <a:t>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name="Maria"</a:t>
            </a:r>
          </a:p>
          <a:p>
            <a:r>
              <a:rPr lang="en-US" dirty="0" smtClean="0"/>
              <a:t>L=</a:t>
            </a:r>
            <a:r>
              <a:rPr lang="en-US" dirty="0" err="1" smtClean="0"/>
              <a:t>len</a:t>
            </a:r>
            <a:r>
              <a:rPr lang="en-US" dirty="0" smtClean="0"/>
              <a:t>(name)</a:t>
            </a:r>
          </a:p>
          <a:p>
            <a:r>
              <a:rPr lang="en-US" dirty="0" smtClean="0"/>
              <a:t>print(L)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19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62DF9249-737A-503F-18C8-6B273A008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B6B2B3-DEE0-2E55-2671-286EC13AE3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6DA831-C5E9-4D82-9CF5-54319E8D50D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C4E0FD-9C1F-67B3-FB72-E6DAC582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51EF43A-AD14-7132-2A5D-6E74FD3D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E5B9-8C13-44FF-9679-41545A8831C5}" type="slidenum">
              <a:rPr lang="en-IN"/>
              <a:pPr>
                <a:defRPr/>
              </a:pPr>
              <a:t>2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14342" name="Picture 5">
            <a:extLst>
              <a:ext uri="{FF2B5EF4-FFF2-40B4-BE49-F238E27FC236}">
                <a16:creationId xmlns="" xmlns:a16="http://schemas.microsoft.com/office/drawing/2014/main" id="{3B4C2D27-FEC1-C37A-1F79-C9C513172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933450"/>
            <a:ext cx="5592763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20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p='</a:t>
            </a:r>
            <a:r>
              <a:rPr lang="en-US" dirty="0" err="1" smtClean="0"/>
              <a:t>i</a:t>
            </a:r>
            <a:r>
              <a:rPr lang="en-US" dirty="0" smtClean="0"/>
              <a:t> love my </a:t>
            </a:r>
            <a:r>
              <a:rPr lang="en-US" dirty="0" err="1" smtClean="0"/>
              <a:t>india'.capitalize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21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my </a:t>
            </a:r>
            <a:r>
              <a:rPr lang="en-US" dirty="0" err="1" smtClean="0"/>
              <a:t>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22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t='</a:t>
            </a:r>
            <a:r>
              <a:rPr lang="en-US" dirty="0" err="1" smtClean="0"/>
              <a:t>abracadabra'.count</a:t>
            </a:r>
            <a:r>
              <a:rPr lang="en-US" dirty="0" smtClean="0"/>
              <a:t>('</a:t>
            </a:r>
            <a:r>
              <a:rPr lang="en-US" dirty="0" err="1" smtClean="0"/>
              <a:t>ab</a:t>
            </a:r>
            <a:r>
              <a:rPr lang="en-US" dirty="0" smtClean="0"/>
              <a:t>')</a:t>
            </a:r>
          </a:p>
          <a:p>
            <a:r>
              <a:rPr lang="en-US" dirty="0" smtClean="0"/>
              <a:t>print(t)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23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string="it goes as-</a:t>
            </a:r>
            <a:r>
              <a:rPr lang="en-US" dirty="0" err="1" smtClean="0"/>
              <a:t>ringa</a:t>
            </a:r>
            <a:r>
              <a:rPr lang="en-US" dirty="0" smtClean="0"/>
              <a:t> </a:t>
            </a:r>
            <a:r>
              <a:rPr lang="en-US" dirty="0" err="1" smtClean="0"/>
              <a:t>ringa</a:t>
            </a:r>
            <a:r>
              <a:rPr lang="en-US" dirty="0" smtClean="0"/>
              <a:t>  roses"</a:t>
            </a:r>
          </a:p>
          <a:p>
            <a:r>
              <a:rPr lang="en-US" dirty="0" smtClean="0"/>
              <a:t>sub="</a:t>
            </a:r>
            <a:r>
              <a:rPr lang="en-US" dirty="0" err="1" smtClean="0"/>
              <a:t>ringa</a:t>
            </a:r>
            <a:r>
              <a:rPr lang="en-US" dirty="0" smtClean="0"/>
              <a:t>"</a:t>
            </a:r>
          </a:p>
          <a:p>
            <a:r>
              <a:rPr lang="en-US" dirty="0" smtClean="0"/>
              <a:t>s=</a:t>
            </a:r>
            <a:r>
              <a:rPr lang="en-US" dirty="0" err="1" smtClean="0"/>
              <a:t>string.find</a:t>
            </a:r>
            <a:r>
              <a:rPr lang="en-US" dirty="0" smtClean="0"/>
              <a:t>(sub)</a:t>
            </a:r>
          </a:p>
          <a:p>
            <a:r>
              <a:rPr lang="en-US" dirty="0" smtClean="0"/>
              <a:t>print(s)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24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E9AF7E40-1C13-245F-3AF6-D524D8042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String Concatenation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="" xmlns:a16="http://schemas.microsoft.com/office/drawing/2014/main" id="{D997DEDC-DCC7-DFD6-C76A-90EFB8FBCD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To concatenate, or combine, two strings you can use the + operator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b="1" dirty="0"/>
              <a:t>Example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dirty="0"/>
              <a:t>Merge variable a with variable b into variable c: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dirty="0"/>
              <a:t>a = "Hello"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dirty="0"/>
              <a:t>b = "World"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dirty="0"/>
              <a:t>c = a + b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altLang="en-US" dirty="0"/>
              <a:t>print(c)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8372B6-2D74-2ABB-1B62-7EA900F155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928E8A-C147-4BC9-8B91-ED076052DA96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C9E2BD91-9B4D-B3B4-727E-8F59DE77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70802BE-CF6D-E9D5-7D8C-1765D14A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E8A8-D219-46F1-865D-256345012EF4}" type="slidenum">
              <a:rPr lang="en-IN"/>
              <a:pPr>
                <a:defRPr/>
              </a:pPr>
              <a:t>25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65E32126-9DE3-B67F-2832-62F74A2E8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4FB3CB-B917-B5FF-EAD9-A8B2DF84E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B34653-1A29-4ABD-83A3-E2765C1FF889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5C99A9D-AFE1-6F73-1087-E76C37E8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4632611-FDE1-B0B4-A64E-3366AAFB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1DD2D-F4BD-4B4B-A71D-19436917E570}" type="slidenum">
              <a:rPr lang="en-IN"/>
              <a:pPr>
                <a:defRPr/>
              </a:pPr>
              <a:t>26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29702" name="Picture 4">
            <a:extLst>
              <a:ext uri="{FF2B5EF4-FFF2-40B4-BE49-F238E27FC236}">
                <a16:creationId xmlns="" xmlns:a16="http://schemas.microsoft.com/office/drawing/2014/main" id="{D11AAC23-F6B2-69CD-00E5-27312C9E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935038"/>
            <a:ext cx="45466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D2055D61-3FEA-FECF-302A-CDD70CBA7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Example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="" xmlns:a16="http://schemas.microsoft.com/office/drawing/2014/main" id="{323F3917-6E15-E3A4-0E0C-C37F465B8A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altLang="en-US" dirty="0"/>
              <a:t>To add a space between them, add a " “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a = "Hello"</a:t>
            </a:r>
            <a:br>
              <a:rPr lang="en-IN" dirty="0"/>
            </a:br>
            <a:r>
              <a:rPr lang="en-IN" dirty="0"/>
              <a:t>b = "World"</a:t>
            </a:r>
            <a:br>
              <a:rPr lang="en-IN" dirty="0"/>
            </a:br>
            <a:r>
              <a:rPr lang="en-IN" dirty="0"/>
              <a:t>c = a + " " + b</a:t>
            </a:r>
            <a:br>
              <a:rPr lang="en-IN" dirty="0"/>
            </a:br>
            <a:r>
              <a:rPr lang="en-IN" dirty="0"/>
              <a:t>print(c)</a:t>
            </a:r>
            <a:endParaRPr lang="en-IN" alt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F35986-F16B-F4C0-7750-E966290164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4BCDEA-B7A7-4EEC-B11E-E434EA429F9B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7AB3D0-D8C4-4F82-71CA-837A8BF3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0527194-0674-3995-FF8A-45DF0159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20419-EC4C-4429-A387-1FEC64FE76BF}" type="slidenum">
              <a:rPr lang="en-IN"/>
              <a:pPr>
                <a:defRPr/>
              </a:pPr>
              <a:t>27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FF2EE6F0-94B6-8C63-EE27-B5820EF0D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CF734B-48EA-A1F9-0C72-88DD927456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8D469F-7605-4810-8333-E1B00177C3EE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55DA08-9E27-FE81-6723-AF828004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0889DD6-55A6-9626-5D9A-D67F193D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AB9F0-645A-433C-9DF6-9951F9B4FA55}" type="slidenum">
              <a:rPr lang="en-IN"/>
              <a:pPr>
                <a:defRPr/>
              </a:pPr>
              <a:t>28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31750" name="Picture 5">
            <a:extLst>
              <a:ext uri="{FF2B5EF4-FFF2-40B4-BE49-F238E27FC236}">
                <a16:creationId xmlns="" xmlns:a16="http://schemas.microsoft.com/office/drawing/2014/main" id="{0D45CFF2-A91D-531A-5AB0-D643DAB39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903288"/>
            <a:ext cx="5114925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="" xmlns:a16="http://schemas.microsoft.com/office/drawing/2014/main" id="{48312FA8-4243-3D2D-C822-634C5BFFE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IN" altLang="en-US" b="1"/>
              <a:t>String Format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="" xmlns:a16="http://schemas.microsoft.com/office/drawing/2014/main" id="{1B333288-565C-A0AB-B971-ED22C01590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Python Variables, we cannot combine strings and numbers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Example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age = 36</a:t>
            </a:r>
            <a:br>
              <a:rPr lang="en-IN" dirty="0"/>
            </a:br>
            <a:r>
              <a:rPr lang="en-IN" dirty="0"/>
              <a:t>txt = "My name is John, I am " + age</a:t>
            </a:r>
            <a:br>
              <a:rPr lang="en-IN" dirty="0"/>
            </a:br>
            <a:r>
              <a:rPr lang="en-IN" dirty="0"/>
              <a:t>print(txt)</a:t>
            </a:r>
            <a:endParaRPr lang="en-IN" alt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6F1F8F-2402-6CB6-4AED-0F32C30BDF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F3943B-0123-47B1-A5B8-98AA65A679F4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7796DF-589C-EC22-0A38-7B155EC2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73B913B-D9C6-6504-1A91-F06748A2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BDBB7-A391-4C66-8DFB-C64545CB4D87}" type="slidenum">
              <a:rPr lang="en-IN"/>
              <a:pPr>
                <a:defRPr/>
              </a:pPr>
              <a:t>29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DFDEC2EA-3E6D-C638-554E-CD78AE222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lower() method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9CBA82DA-FA6F-4F03-8C61-46AEF2E374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altLang="en-US" dirty="0"/>
              <a:t>The lower() method returns the string in lower case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Example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a = "Hello, World!"</a:t>
            </a:r>
            <a:br>
              <a:rPr lang="en-IN" dirty="0"/>
            </a:br>
            <a:r>
              <a:rPr lang="en-IN" dirty="0"/>
              <a:t>print(</a:t>
            </a:r>
            <a:r>
              <a:rPr lang="en-IN" dirty="0" err="1"/>
              <a:t>a.lower</a:t>
            </a:r>
            <a:r>
              <a:rPr lang="en-IN" dirty="0"/>
              <a:t>())</a:t>
            </a:r>
            <a:endParaRPr lang="en-I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C5293C-FE9D-5B75-516E-FFF7F4C700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369547-B2E4-4A39-A342-3CB4073E8929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8ED01-6107-37A5-ED59-630FB3D5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6BC7304-46F2-3C99-CED6-2316509C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5C49E-F374-41B3-857D-DB7777C00331}" type="slidenum">
              <a:rPr lang="en-IN"/>
              <a:pPr>
                <a:defRPr/>
              </a:pPr>
              <a:t>3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="" xmlns:a16="http://schemas.microsoft.com/office/drawing/2014/main" id="{81CA68BE-46FA-A175-20D2-FB8953507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2B1438-132C-3BFA-DBF6-F00CA1E61C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822A9D-F3C0-4A9A-9AD2-83C78CAB765F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3061D3-2285-DFDE-8384-CDCB8FE4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A4E52A5-124D-C370-C416-40E2F75A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45EDC-98ED-461D-83FA-B6809774A5B5}" type="slidenum">
              <a:rPr lang="en-IN"/>
              <a:pPr>
                <a:defRPr/>
              </a:pPr>
              <a:t>30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33798" name="Picture 5">
            <a:extLst>
              <a:ext uri="{FF2B5EF4-FFF2-40B4-BE49-F238E27FC236}">
                <a16:creationId xmlns="" xmlns:a16="http://schemas.microsoft.com/office/drawing/2014/main" id="{E8A55FB1-FDA6-3F44-C2E9-1C43FA70B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216025"/>
            <a:ext cx="6330950" cy="48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="" xmlns:a16="http://schemas.microsoft.com/office/drawing/2014/main" id="{CE8BC276-75B4-C80C-42A9-21B0ED4FC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format() method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="" xmlns:a16="http://schemas.microsoft.com/office/drawing/2014/main" id="{BE33CADA-AACB-3E5D-D5F7-2C2BFFABB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/>
              <a:t>combine strings and numbers by using the format() method!</a:t>
            </a:r>
          </a:p>
          <a:p>
            <a:r>
              <a:rPr lang="en-IN" altLang="en-US"/>
              <a:t>The format() method takes the passed arguments, formats them, and places them in the string where the placeholders {} are: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EF9639-2CC0-B732-2FFA-3585F565837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E58FD4-389F-46E9-BD5D-DA6D58E2C74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9793D07-DA14-B364-2BDC-890D7DCC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4C736A2-A121-E82D-B18E-9AC3CB61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1A221-8A23-4D2C-A2A7-103E13E2EE1D}" type="slidenum">
              <a:rPr lang="en-IN"/>
              <a:pPr>
                <a:defRPr/>
              </a:pPr>
              <a:t>31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="" xmlns:a16="http://schemas.microsoft.com/office/drawing/2014/main" id="{36D0ABF9-6117-BFAD-2A79-F3F82F441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Example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="" xmlns:a16="http://schemas.microsoft.com/office/drawing/2014/main" id="{2ACD599F-C90A-DA06-7F2A-27E5B8C3C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age = 36</a:t>
            </a:r>
            <a:br>
              <a:rPr lang="en-IN" altLang="en-US"/>
            </a:br>
            <a:r>
              <a:rPr lang="en-IN" altLang="en-US"/>
              <a:t>txt = "My name is John, and I am {}"</a:t>
            </a:r>
            <a:br>
              <a:rPr lang="en-IN" altLang="en-US"/>
            </a:br>
            <a:r>
              <a:rPr lang="en-IN" altLang="en-US"/>
              <a:t>print(txt.format(age))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930EC9-91F2-ED5E-8EA8-65054A015F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394927-B0E5-42F1-8525-18D21FBFD0FC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7C68556-4EDA-20FB-7BEF-BC3A5CBE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8F15950-F020-681A-4744-58F3EC6B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EE39B-62AD-42ED-A4FB-8454279084DB}" type="slidenum">
              <a:rPr lang="en-IN"/>
              <a:pPr>
                <a:defRPr/>
              </a:pPr>
              <a:t>32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10AA3DE8-2EE4-CAA3-BA11-032F7F6A9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D5CBD2-7C4B-AE59-712E-B9D3C8A673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1926DD-BD00-4701-BFEB-62F6835FD4AE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0F5F4E-E920-F213-3C9B-B2749AB8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2A5207D-9F0F-C6DC-C89E-1B31CBDB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AE1B-F2FD-439C-BBA3-28A35FA814A2}" type="slidenum">
              <a:rPr lang="en-IN"/>
              <a:pPr>
                <a:defRPr/>
              </a:pPr>
              <a:t>33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36870" name="Picture 4">
            <a:extLst>
              <a:ext uri="{FF2B5EF4-FFF2-40B4-BE49-F238E27FC236}">
                <a16:creationId xmlns="" xmlns:a16="http://schemas.microsoft.com/office/drawing/2014/main" id="{A33D5557-26EA-B57D-7557-61DC5F346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800100"/>
            <a:ext cx="5100638" cy="533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0DD6B754-BD27-064A-DE03-ED8029542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Example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73E580B9-D858-BBA0-0576-B961E81FD5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quantity = 3</a:t>
            </a:r>
            <a:br>
              <a:rPr lang="en-IN" altLang="en-US"/>
            </a:br>
            <a:r>
              <a:rPr lang="en-IN" altLang="en-US"/>
              <a:t>itemno = 567</a:t>
            </a:r>
            <a:br>
              <a:rPr lang="en-IN" altLang="en-US"/>
            </a:br>
            <a:r>
              <a:rPr lang="en-IN" altLang="en-US"/>
              <a:t>price = 49.95</a:t>
            </a:r>
            <a:br>
              <a:rPr lang="en-IN" altLang="en-US"/>
            </a:br>
            <a:r>
              <a:rPr lang="en-IN" altLang="en-US"/>
              <a:t>myorder = "I want {} pieces of item {} for {} dollars."</a:t>
            </a:r>
            <a:br>
              <a:rPr lang="en-IN" altLang="en-US"/>
            </a:br>
            <a:r>
              <a:rPr lang="en-IN" altLang="en-US"/>
              <a:t>print(myorder.format(quantity, itemno, price))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03167F-4898-2FFC-0F4E-F7F9EBA560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E868F3-F5A3-4B5D-8E03-2F3DD1DC8348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7F6A38-E3A7-04B5-45E0-86CE7D87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526947-4D52-FBE1-3432-DE26786D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6F080-290D-461E-AFAD-C1F01FBB4E63}" type="slidenum">
              <a:rPr lang="en-IN"/>
              <a:pPr>
                <a:defRPr/>
              </a:pPr>
              <a:t>34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="" xmlns:a16="http://schemas.microsoft.com/office/drawing/2014/main" id="{9CF64F1C-73CB-E9BA-CABA-6CD1B991D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F6F3F-F6BA-0C84-C16C-15B394B765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CA40F8-DEEF-4544-8A0F-E7105C1B68AA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786BF6-B3D4-24A7-8215-EBA5908C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6CD49E0-F21E-CDB6-E9E2-C40D8059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4B4B4-3D64-4AED-B329-E597B3D84590}" type="slidenum">
              <a:rPr lang="en-IN"/>
              <a:pPr>
                <a:defRPr/>
              </a:pPr>
              <a:t>35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38918" name="Picture 1">
            <a:extLst>
              <a:ext uri="{FF2B5EF4-FFF2-40B4-BE49-F238E27FC236}">
                <a16:creationId xmlns="" xmlns:a16="http://schemas.microsoft.com/office/drawing/2014/main" id="{14BB5D83-B3E6-B90D-18DF-95938FACD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030288"/>
            <a:ext cx="6519862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="" xmlns:a16="http://schemas.microsoft.com/office/drawing/2014/main" id="{DC6EDE23-892F-90C1-729D-DE9DED321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Index numbers 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="" xmlns:a16="http://schemas.microsoft.com/office/drawing/2014/main" id="{FE166465-27A2-335A-871E-F2D6907EAF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index numbers {0} to be sure the arguments are placed in the correct placeholders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Example: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quantity = 3</a:t>
            </a:r>
            <a:br>
              <a:rPr lang="en-IN" altLang="en-US"/>
            </a:br>
            <a:r>
              <a:rPr lang="en-IN" altLang="en-US"/>
              <a:t>itemno = 567</a:t>
            </a:r>
            <a:br>
              <a:rPr lang="en-IN" altLang="en-US"/>
            </a:br>
            <a:r>
              <a:rPr lang="en-IN" altLang="en-US"/>
              <a:t>price = 49.95</a:t>
            </a:r>
            <a:br>
              <a:rPr lang="en-IN" altLang="en-US"/>
            </a:br>
            <a:r>
              <a:rPr lang="en-IN" altLang="en-US"/>
              <a:t>myorder = "I want to pay {2} dollars for {0} pieces of item {1}."</a:t>
            </a:r>
            <a:br>
              <a:rPr lang="en-IN" altLang="en-US"/>
            </a:br>
            <a:r>
              <a:rPr lang="en-IN" altLang="en-US"/>
              <a:t>print(myorder.format(quantity, itemno, price))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BB2E3E-D086-ADAB-882F-47DD9DBCEE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83D3EA-45BB-41CB-A611-E9404EBCFFD9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90D208-6E47-40AD-8A43-75CF632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BBF35E-9AA0-3F93-80B3-DAC1B681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0EB17-3484-4503-B49C-8E3CE4C6B12C}" type="slidenum">
              <a:rPr lang="en-IN"/>
              <a:pPr>
                <a:defRPr/>
              </a:pPr>
              <a:t>36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BFB02896-2359-93FB-B56E-F2F726E53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5EC026-4288-370F-4E9B-CD50B57327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9BBCA0-EA67-4090-8C9F-6AA1D68FEC5B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5CB7CB-9482-539D-72AD-1D1A4922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D3A35A1F-A284-9237-1B1D-C8035201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2F76-4F3A-4DFE-A6F5-708E99E47F99}" type="slidenum">
              <a:rPr lang="en-IN"/>
              <a:pPr>
                <a:defRPr/>
              </a:pPr>
              <a:t>37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40966" name="Picture 1">
            <a:extLst>
              <a:ext uri="{FF2B5EF4-FFF2-40B4-BE49-F238E27FC236}">
                <a16:creationId xmlns="" xmlns:a16="http://schemas.microsoft.com/office/drawing/2014/main" id="{93580F46-C3F3-7F57-5C06-53D436F30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1182688"/>
            <a:ext cx="76581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="" xmlns:a16="http://schemas.microsoft.com/office/drawing/2014/main" id="{8C3EF020-B8BE-87EF-725E-7497A8A6A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Escape Character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="" xmlns:a16="http://schemas.microsoft.com/office/drawing/2014/main" id="{21148319-1950-80BA-F28B-1B636D4E0C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To insert characters that are illegal in a string, use an escape character.</a:t>
            </a:r>
          </a:p>
          <a:p>
            <a:pPr>
              <a:defRPr/>
            </a:pPr>
            <a:r>
              <a:rPr lang="en-IN" dirty="0"/>
              <a:t>An escape character is a backslash \ followed by the character you want to insert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Example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dirty="0"/>
              <a:t>txt = "We are the so-called "Vikings" from the north."</a:t>
            </a:r>
            <a:endParaRPr lang="en-I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84AE31-74A1-9AC4-3E68-F0746CADE5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C03641-1151-4A1F-80D0-66A45F0544B5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E58013-B24C-0FF0-86C0-46A234A3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15B2E704-DD3B-4C55-5FD5-BA593F23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23DC5-E370-4CA3-A50F-DF33B8F3B6FE}" type="slidenum">
              <a:rPr lang="en-IN"/>
              <a:pPr>
                <a:defRPr/>
              </a:pPr>
              <a:t>38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="" xmlns:a16="http://schemas.microsoft.com/office/drawing/2014/main" id="{98359CAC-A1A8-BF2F-3E01-27EE83013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4F6101-DECB-04B2-3612-D2A04DCCF5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E2000F-172C-4FFC-9A2C-989A3630213E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01A029-1A69-0B0E-33C2-872C5E8E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D74A1B-9874-D689-377B-C1EB86BB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2521B-C15D-45D2-945A-56E41021C991}" type="slidenum">
              <a:rPr lang="en-IN"/>
              <a:pPr>
                <a:defRPr/>
              </a:pPr>
              <a:t>39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43014" name="Picture 2">
            <a:extLst>
              <a:ext uri="{FF2B5EF4-FFF2-40B4-BE49-F238E27FC236}">
                <a16:creationId xmlns="" xmlns:a16="http://schemas.microsoft.com/office/drawing/2014/main" id="{BF8C9F4C-A19A-DD80-F46D-8F130D288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576388"/>
            <a:ext cx="840105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ECFB943D-180C-0674-DFC8-B518AFC7A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05D4DC-C7CB-BA2B-27F5-B195081F878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A96B13-A4AA-4972-81D2-BB6B85595413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602412-578A-3374-3A97-D1300315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5FAC9DC-EB89-FC49-0FB5-F754224B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0A1EC-C8D3-49A3-A415-ED06B0D2D90B}" type="slidenum">
              <a:rPr lang="en-IN"/>
              <a:pPr>
                <a:defRPr/>
              </a:pPr>
              <a:t>4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16390" name="Picture 2">
            <a:extLst>
              <a:ext uri="{FF2B5EF4-FFF2-40B4-BE49-F238E27FC236}">
                <a16:creationId xmlns="" xmlns:a16="http://schemas.microsoft.com/office/drawing/2014/main" id="{C10CE6E4-DD99-66A4-1DB5-CCE52AE19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8" y="976313"/>
            <a:ext cx="5008562" cy="5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string1=input("enter a string:")</a:t>
            </a:r>
          </a:p>
          <a:p>
            <a:r>
              <a:rPr lang="en-US" dirty="0" smtClean="0"/>
              <a:t>print("The",string1,"in reverse order is:")</a:t>
            </a:r>
          </a:p>
          <a:p>
            <a:r>
              <a:rPr lang="en-US" dirty="0" smtClean="0"/>
              <a:t>length=</a:t>
            </a:r>
            <a:r>
              <a:rPr lang="en-US" dirty="0" err="1" smtClean="0"/>
              <a:t>len</a:t>
            </a:r>
            <a:r>
              <a:rPr lang="en-US" dirty="0" smtClean="0"/>
              <a:t>(string1)</a:t>
            </a:r>
          </a:p>
          <a:p>
            <a:r>
              <a:rPr lang="en-US" dirty="0" smtClean="0"/>
              <a:t>for a in range(-1,(-length-1),-1):</a:t>
            </a:r>
          </a:p>
          <a:p>
            <a:r>
              <a:rPr lang="en-US" dirty="0" smtClean="0"/>
              <a:t>        print(string1[a])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40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a </a:t>
            </a:r>
            <a:r>
              <a:rPr lang="en-US" dirty="0" err="1" smtClean="0"/>
              <a:t>string:python</a:t>
            </a:r>
            <a:endParaRPr lang="en-US" dirty="0" smtClean="0"/>
          </a:p>
          <a:p>
            <a:r>
              <a:rPr lang="en-US" dirty="0" smtClean="0"/>
              <a:t>The python in reverse order is: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h</a:t>
            </a:r>
          </a:p>
          <a:p>
            <a:r>
              <a:rPr lang="en-US" dirty="0" smtClean="0"/>
              <a:t>t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41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="" xmlns:a16="http://schemas.microsoft.com/office/drawing/2014/main" id="{7C0EC60E-D6FD-5927-0462-095FB4FB8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81038"/>
            <a:ext cx="10515600" cy="1325562"/>
          </a:xfrm>
        </p:spPr>
        <p:txBody>
          <a:bodyPr/>
          <a:lstStyle/>
          <a:p>
            <a:r>
              <a:rPr lang="en-IN" altLang="en-US"/>
              <a:t>To fix this problem, use the escape character \"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D6A8C7-8452-EDB9-C812-3BAC7AE8A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IN" b="1" dirty="0"/>
              <a:t>Example:</a:t>
            </a:r>
          </a:p>
          <a:p>
            <a:pPr>
              <a:defRPr/>
            </a:pPr>
            <a:r>
              <a:rPr lang="en-IN" dirty="0"/>
              <a:t>txt = "We are the so-called \"Vikings\" from the north."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DFEC0E-D49E-142E-A5B6-0E8B54714D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89D118-BBE1-4FF6-9965-B332F4B7A779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177D1B-0C91-7677-2238-B440C52C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E2BC98-9911-812C-4883-9FB10D52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894B2-AB25-450E-83C3-D8F109D92C5B}" type="slidenum">
              <a:rPr lang="en-IN" smtClean="0"/>
              <a:pPr>
                <a:defRPr/>
              </a:pPr>
              <a:t>42</a:t>
            </a:fld>
            <a:r>
              <a:rPr lang="en-IN"/>
              <a:t>/32</a:t>
            </a:r>
            <a:endParaRPr lang="en-IN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320532D0-3E19-3B26-405D-D95427F1AC47}"/>
              </a:ext>
            </a:extLst>
          </p:cNvPr>
          <p:cNvSpPr txBox="1">
            <a:spLocks/>
          </p:cNvSpPr>
          <p:nvPr/>
        </p:nvSpPr>
        <p:spPr bwMode="auto">
          <a:xfrm>
            <a:off x="944563" y="2325688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defRPr/>
            </a:pPr>
            <a:r>
              <a:rPr lang="en-IN" sz="2800" b="1" dirty="0">
                <a:latin typeface="+mn-lt"/>
                <a:ea typeface="+mn-ea"/>
                <a:cs typeface="+mn-cs"/>
              </a:rPr>
              <a:t>Output:</a:t>
            </a:r>
          </a:p>
        </p:txBody>
      </p:sp>
      <p:pic>
        <p:nvPicPr>
          <p:cNvPr id="44040" name="Picture 8">
            <a:extLst>
              <a:ext uri="{FF2B5EF4-FFF2-40B4-BE49-F238E27FC236}">
                <a16:creationId xmlns="" xmlns:a16="http://schemas.microsoft.com/office/drawing/2014/main" id="{DF36999F-F666-44FF-9404-EA5DF4C03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17800"/>
            <a:ext cx="5883275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t="</a:t>
            </a:r>
            <a:r>
              <a:rPr lang="en-US" dirty="0" err="1"/>
              <a:t>abd</a:t>
            </a:r>
            <a:r>
              <a:rPr lang="en-US" dirty="0"/>
              <a:t>"*8</a:t>
            </a:r>
          </a:p>
          <a:p>
            <a:r>
              <a:rPr lang="en-US" dirty="0"/>
              <a:t>print(t)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abdabdabdabdabdabdabdabd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43</a:t>
            </a:fld>
            <a:r>
              <a:rPr lang="en-IN" smtClean="0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t=word[0:3]</a:t>
            </a:r>
          </a:p>
          <a:p>
            <a:r>
              <a:rPr lang="en-US" dirty="0"/>
              <a:t>print(t)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ama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44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4194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t=word[:5]</a:t>
            </a:r>
          </a:p>
          <a:p>
            <a:r>
              <a:rPr lang="en-US" dirty="0"/>
              <a:t>print(t)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amazi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45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50403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t=word[-5:-2]</a:t>
            </a:r>
          </a:p>
          <a:p>
            <a:r>
              <a:rPr lang="en-US" dirty="0"/>
              <a:t>print(t)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azi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46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1442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t=word[-6:-1]</a:t>
            </a:r>
          </a:p>
          <a:p>
            <a:r>
              <a:rPr lang="en-US" dirty="0"/>
              <a:t>print(t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mazin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47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2297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t=word[1:6:2]</a:t>
            </a:r>
          </a:p>
          <a:p>
            <a:r>
              <a:rPr lang="en-US" dirty="0"/>
              <a:t>print(t)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mzn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48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35946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t=word[-6:-3:3]</a:t>
            </a:r>
          </a:p>
          <a:p>
            <a:r>
              <a:rPr lang="en-US" dirty="0"/>
              <a:t>print(t)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/>
              <a:t>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49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486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31A64DE6-A8E7-DFCA-19BA-D62819CD5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upper() method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="" xmlns:a16="http://schemas.microsoft.com/office/drawing/2014/main" id="{2D5E9D1F-C457-3B84-67DB-46CA456D0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The upper() method returns the string in upper case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 = "Hello, World!"</a:t>
            </a:r>
            <a:br>
              <a:rPr lang="en-IN" altLang="en-US"/>
            </a:br>
            <a:r>
              <a:rPr lang="en-IN" altLang="en-US"/>
              <a:t>print(a.upper())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EB282A-0163-A8E7-A12A-08EAD769AB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717584-7A8E-4388-BCBF-6B0B9E52D4B5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D9B110-9A40-7907-CD83-B56C100D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1D6323F-A230-FE69-670F-371525F6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4ADC3-EE7A-4FA7-896A-9E077A610FB3}" type="slidenum">
              <a:rPr lang="en-IN"/>
              <a:pPr>
                <a:defRPr/>
              </a:pPr>
              <a:t>5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t=word[: : 3]</a:t>
            </a:r>
          </a:p>
          <a:p>
            <a:r>
              <a:rPr lang="en-US" dirty="0"/>
              <a:t>print(t)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azg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50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3664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word="amazing"</a:t>
            </a:r>
          </a:p>
          <a:p>
            <a:r>
              <a:rPr lang="en-US" dirty="0"/>
              <a:t>t=word[: : -3]</a:t>
            </a:r>
          </a:p>
          <a:p>
            <a:r>
              <a:rPr lang="en-US" dirty="0"/>
              <a:t>print(t)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err="1"/>
              <a:t>gza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51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62016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string="abc123"</a:t>
            </a:r>
          </a:p>
          <a:p>
            <a:r>
              <a:rPr lang="en-US" dirty="0"/>
              <a:t>string2="hello"</a:t>
            </a:r>
          </a:p>
          <a:p>
            <a:r>
              <a:rPr lang="en-US" dirty="0"/>
              <a:t>string3="12345"</a:t>
            </a:r>
          </a:p>
          <a:p>
            <a:r>
              <a:rPr lang="en-US" dirty="0"/>
              <a:t>string4=" "</a:t>
            </a:r>
          </a:p>
          <a:p>
            <a:r>
              <a:rPr lang="en-US" dirty="0"/>
              <a:t>an=</a:t>
            </a:r>
            <a:r>
              <a:rPr lang="en-US" dirty="0" err="1"/>
              <a:t>string.isalnum</a:t>
            </a:r>
            <a:r>
              <a:rPr lang="en-US" dirty="0"/>
              <a:t>()</a:t>
            </a:r>
          </a:p>
          <a:p>
            <a:r>
              <a:rPr lang="en-US" dirty="0"/>
              <a:t>print(an)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52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966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string="abc123"</a:t>
            </a:r>
          </a:p>
          <a:p>
            <a:r>
              <a:rPr lang="en-US" dirty="0"/>
              <a:t>string2="hello"</a:t>
            </a:r>
          </a:p>
          <a:p>
            <a:r>
              <a:rPr lang="en-US" dirty="0"/>
              <a:t>string3="12345"</a:t>
            </a:r>
          </a:p>
          <a:p>
            <a:r>
              <a:rPr lang="en-US" dirty="0"/>
              <a:t>string4=" "</a:t>
            </a:r>
          </a:p>
          <a:p>
            <a:r>
              <a:rPr lang="en-US" dirty="0"/>
              <a:t>an=</a:t>
            </a:r>
            <a:r>
              <a:rPr lang="en-US" dirty="0" err="1"/>
              <a:t>string.isalnum</a:t>
            </a:r>
            <a:r>
              <a:rPr lang="en-US" dirty="0"/>
              <a:t>()</a:t>
            </a:r>
          </a:p>
          <a:p>
            <a:r>
              <a:rPr lang="en-US" dirty="0"/>
              <a:t>a=string2.isalpha()</a:t>
            </a:r>
          </a:p>
          <a:p>
            <a:r>
              <a:rPr lang="en-US" dirty="0"/>
              <a:t>print(a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output:</a:t>
            </a:r>
          </a:p>
          <a:p>
            <a:r>
              <a:rPr lang="en-US" dirty="0"/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53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18375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string="abc123"</a:t>
            </a:r>
          </a:p>
          <a:p>
            <a:r>
              <a:rPr lang="en-US" dirty="0"/>
              <a:t>string2="hello"</a:t>
            </a:r>
          </a:p>
          <a:p>
            <a:r>
              <a:rPr lang="en-US" dirty="0"/>
              <a:t>string3="12345"</a:t>
            </a:r>
          </a:p>
          <a:p>
            <a:r>
              <a:rPr lang="en-US" dirty="0"/>
              <a:t>string4=" "</a:t>
            </a:r>
          </a:p>
          <a:p>
            <a:r>
              <a:rPr lang="en-US" dirty="0"/>
              <a:t>a=string3.isdigit()</a:t>
            </a:r>
          </a:p>
          <a:p>
            <a:r>
              <a:rPr lang="en-US" dirty="0"/>
              <a:t>print(a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54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1406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string="hello"</a:t>
            </a:r>
          </a:p>
          <a:p>
            <a:r>
              <a:rPr lang="en-US" dirty="0"/>
              <a:t>string2="There"</a:t>
            </a:r>
          </a:p>
          <a:p>
            <a:r>
              <a:rPr lang="en-US" dirty="0"/>
              <a:t>string3="</a:t>
            </a:r>
            <a:r>
              <a:rPr lang="en-US" dirty="0" err="1"/>
              <a:t>Goldy</a:t>
            </a:r>
            <a:r>
              <a:rPr lang="en-US" dirty="0"/>
              <a:t>"</a:t>
            </a:r>
          </a:p>
          <a:p>
            <a:r>
              <a:rPr lang="en-US" dirty="0"/>
              <a:t>p=</a:t>
            </a:r>
            <a:r>
              <a:rPr lang="en-US" dirty="0" err="1"/>
              <a:t>string.islower</a:t>
            </a:r>
            <a:r>
              <a:rPr lang="en-US" dirty="0"/>
              <a:t>()</a:t>
            </a:r>
          </a:p>
          <a:p>
            <a:r>
              <a:rPr lang="en-US" dirty="0"/>
              <a:t>print(p)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55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28960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string="hello"</a:t>
            </a:r>
          </a:p>
          <a:p>
            <a:pPr marL="0" indent="0">
              <a:buNone/>
            </a:pPr>
            <a:r>
              <a:rPr lang="en-US" dirty="0"/>
              <a:t>string2="There"</a:t>
            </a:r>
          </a:p>
          <a:p>
            <a:pPr marL="0" indent="0">
              <a:buNone/>
            </a:pPr>
            <a:r>
              <a:rPr lang="en-US" dirty="0"/>
              <a:t>string3="GOLDY"</a:t>
            </a:r>
          </a:p>
          <a:p>
            <a:pPr marL="0" indent="0">
              <a:buNone/>
            </a:pPr>
            <a:r>
              <a:rPr lang="en-US" dirty="0"/>
              <a:t>p=string3.isupper()</a:t>
            </a:r>
          </a:p>
          <a:p>
            <a:pPr marL="0" indent="0">
              <a:buNone/>
            </a:pPr>
            <a:r>
              <a:rPr lang="en-US" dirty="0"/>
              <a:t>print(p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OUTPUT:</a:t>
            </a:r>
          </a:p>
          <a:p>
            <a:pPr marL="0" indent="0">
              <a:buNone/>
            </a:pPr>
            <a:r>
              <a:rPr lang="en-US" dirty="0"/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56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21692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  "</a:t>
            </a:r>
          </a:p>
          <a:p>
            <a:r>
              <a:rPr lang="en-US" dirty="0"/>
              <a:t>string2=""</a:t>
            </a:r>
          </a:p>
          <a:p>
            <a:r>
              <a:rPr lang="en-US" dirty="0"/>
              <a:t>p=</a:t>
            </a:r>
            <a:r>
              <a:rPr lang="en-US" dirty="0" err="1"/>
              <a:t>string.isspace</a:t>
            </a:r>
            <a:r>
              <a:rPr lang="en-US" dirty="0"/>
              <a:t>()</a:t>
            </a:r>
          </a:p>
          <a:p>
            <a:r>
              <a:rPr lang="en-US" dirty="0"/>
              <a:t>print(p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/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57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75690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string="  "</a:t>
            </a:r>
          </a:p>
          <a:p>
            <a:r>
              <a:rPr lang="en-US" dirty="0"/>
              <a:t>string2=""</a:t>
            </a:r>
          </a:p>
          <a:p>
            <a:r>
              <a:rPr lang="en-US" dirty="0"/>
              <a:t>p=string2.isspace()</a:t>
            </a:r>
          </a:p>
          <a:p>
            <a:r>
              <a:rPr lang="en-US" dirty="0"/>
              <a:t>print(p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58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73860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p="</a:t>
            </a:r>
            <a:r>
              <a:rPr lang="en-US" dirty="0" err="1"/>
              <a:t>abcd</a:t>
            </a:r>
            <a:r>
              <a:rPr lang="en-US" dirty="0"/>
              <a:t>".</a:t>
            </a:r>
            <a:r>
              <a:rPr lang="en-US" dirty="0" err="1"/>
              <a:t>startswith</a:t>
            </a:r>
            <a:r>
              <a:rPr lang="en-US" dirty="0"/>
              <a:t>("cd")</a:t>
            </a:r>
          </a:p>
          <a:p>
            <a:r>
              <a:rPr lang="en-US" dirty="0"/>
              <a:t>print(p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False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59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573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A9759EE7-FC0C-626B-C447-AA2DBD7FF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20C50A-F8FD-9143-02BA-B75363767C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9CF1C-BB1A-4DD5-B379-E143C7FA3D60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D4DAF7-ACB0-1652-E05E-8049CAFB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F1DFD27-84EA-2F7B-7665-BAE327F0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97C4F-38E2-4F68-ABEB-E74F2C499057}" type="slidenum">
              <a:rPr lang="en-IN"/>
              <a:pPr>
                <a:defRPr/>
              </a:pPr>
              <a:t>6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18438" name="Picture 5">
            <a:extLst>
              <a:ext uri="{FF2B5EF4-FFF2-40B4-BE49-F238E27FC236}">
                <a16:creationId xmlns="" xmlns:a16="http://schemas.microsoft.com/office/drawing/2014/main" id="{8728B161-5C55-DA78-4995-C2FB69CFB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982663"/>
            <a:ext cx="5392737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t="*".join("Hello")</a:t>
            </a:r>
          </a:p>
          <a:p>
            <a:r>
              <a:rPr lang="en-US" dirty="0"/>
              <a:t>print(t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/>
              <a:t>H*e*l*l*o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60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21249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p="</a:t>
            </a:r>
            <a:r>
              <a:rPr lang="en-US" dirty="0" err="1"/>
              <a:t>abcd</a:t>
            </a:r>
            <a:r>
              <a:rPr lang="en-US" dirty="0"/>
              <a:t>".</a:t>
            </a:r>
            <a:r>
              <a:rPr lang="en-US" dirty="0" err="1"/>
              <a:t>endswith</a:t>
            </a:r>
            <a:r>
              <a:rPr lang="en-US" dirty="0"/>
              <a:t>("cd")</a:t>
            </a:r>
          </a:p>
          <a:p>
            <a:r>
              <a:rPr lang="en-US" dirty="0"/>
              <a:t>print(p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/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61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02126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t=" I enjoy working in python"</a:t>
            </a:r>
          </a:p>
          <a:p>
            <a:r>
              <a:rPr lang="en-US" dirty="0"/>
              <a:t>x=</a:t>
            </a:r>
            <a:r>
              <a:rPr lang="en-US" dirty="0" err="1"/>
              <a:t>t.partition</a:t>
            </a:r>
            <a:r>
              <a:rPr lang="en-US" dirty="0"/>
              <a:t>("working")</a:t>
            </a:r>
          </a:p>
          <a:p>
            <a:r>
              <a:rPr lang="en-US" dirty="0"/>
              <a:t>print(x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Output:</a:t>
            </a:r>
          </a:p>
          <a:p>
            <a:r>
              <a:rPr lang="en-US" dirty="0"/>
              <a:t>(' I enjoy ', 'working', ' in python')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62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89420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#write a program to input an integer and check if contains any 0 in it.</a:t>
            </a:r>
          </a:p>
          <a:p>
            <a:r>
              <a:rPr lang="en-US" dirty="0"/>
              <a:t>n=</a:t>
            </a:r>
            <a:r>
              <a:rPr lang="en-US" dirty="0" err="1"/>
              <a:t>int</a:t>
            </a:r>
            <a:r>
              <a:rPr lang="en-US" dirty="0"/>
              <a:t>(input("Enter a number:"))</a:t>
            </a:r>
          </a:p>
          <a:p>
            <a:r>
              <a:rPr lang="en-US" dirty="0"/>
              <a:t>s=</a:t>
            </a:r>
            <a:r>
              <a:rPr lang="en-US" dirty="0" err="1"/>
              <a:t>str</a:t>
            </a:r>
            <a:r>
              <a:rPr lang="en-US" dirty="0"/>
              <a:t>(n)</a:t>
            </a:r>
          </a:p>
          <a:p>
            <a:r>
              <a:rPr lang="en-US" dirty="0"/>
              <a:t>if '0' in s:</a:t>
            </a:r>
          </a:p>
          <a:p>
            <a:r>
              <a:rPr lang="en-US" dirty="0"/>
              <a:t>      print("There's a 0 </a:t>
            </a:r>
            <a:r>
              <a:rPr lang="en-US" dirty="0" err="1"/>
              <a:t>in",n</a:t>
            </a:r>
            <a:r>
              <a:rPr lang="en-US" dirty="0"/>
              <a:t>)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      print("No 0 in ",n)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63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90985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</a:p>
          <a:p>
            <a:r>
              <a:rPr lang="en-US" dirty="0"/>
              <a:t>Enter a number:5678</a:t>
            </a:r>
          </a:p>
          <a:p>
            <a:r>
              <a:rPr lang="en-US" dirty="0"/>
              <a:t>No 0 in  </a:t>
            </a:r>
            <a:r>
              <a:rPr lang="en-US" dirty="0" smtClean="0"/>
              <a:t>5678</a:t>
            </a:r>
          </a:p>
          <a:p>
            <a:endParaRPr lang="en-US" dirty="0"/>
          </a:p>
          <a:p>
            <a:r>
              <a:rPr lang="en-US" dirty="0"/>
              <a:t>Enter a number:4507</a:t>
            </a:r>
          </a:p>
          <a:p>
            <a:r>
              <a:rPr lang="en-US" dirty="0"/>
              <a:t>There's a 0 in 4507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64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66014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2854"/>
            <a:ext cx="10515600" cy="1325563"/>
          </a:xfrm>
        </p:spPr>
        <p:txBody>
          <a:bodyPr/>
          <a:lstStyle/>
          <a:p>
            <a:r>
              <a:rPr lang="en-US" sz="2400" b="1" dirty="0" smtClean="0"/>
              <a:t>#An easy way to print a blank line is print().</a:t>
            </a:r>
            <a:r>
              <a:rPr lang="en-US" sz="2400" b="1" dirty="0" err="1" smtClean="0"/>
              <a:t>However,To</a:t>
            </a:r>
            <a:r>
              <a:rPr lang="en-US" sz="2400" b="1" dirty="0" smtClean="0"/>
              <a:t> print ten blank lines ,would you </a:t>
            </a:r>
            <a:r>
              <a:rPr lang="en-US" sz="2400" b="1" smtClean="0"/>
              <a:t>write print() </a:t>
            </a:r>
            <a:r>
              <a:rPr lang="en-US" sz="2400" b="1" dirty="0" smtClean="0"/>
              <a:t>ten times? Or is there a smart Alternative? If </a:t>
            </a:r>
            <a:r>
              <a:rPr lang="en-US" sz="2400" b="1" dirty="0" err="1" smtClean="0"/>
              <a:t>yes,write</a:t>
            </a:r>
            <a:r>
              <a:rPr lang="en-US" sz="2400" b="1" dirty="0" smtClean="0"/>
              <a:t> code to print a line with 30 ‘=‘ characters followed by ten blank lines and another line with 30 ‘=‘ characters.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en-US" dirty="0"/>
              <a:t>print("=" *30)</a:t>
            </a:r>
          </a:p>
          <a:p>
            <a:r>
              <a:rPr lang="en-US" dirty="0"/>
              <a:t>print("\n" *9)</a:t>
            </a:r>
          </a:p>
          <a:p>
            <a:r>
              <a:rPr lang="en-US" dirty="0"/>
              <a:t>print("=" *30)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65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33602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==============================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==============================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66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45630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#write  a program that asks a user for a username and a </a:t>
            </a:r>
            <a:r>
              <a:rPr lang="en-US" dirty="0" err="1"/>
              <a:t>code.Ensure</a:t>
            </a:r>
            <a:r>
              <a:rPr lang="en-US" dirty="0"/>
              <a:t> that the user doesn't use their username as part of their code</a:t>
            </a:r>
          </a:p>
          <a:p>
            <a:r>
              <a:rPr lang="en-US" dirty="0" err="1"/>
              <a:t>uname</a:t>
            </a:r>
            <a:r>
              <a:rPr lang="en-US" dirty="0"/>
              <a:t>=input("Enter username:")</a:t>
            </a:r>
          </a:p>
          <a:p>
            <a:r>
              <a:rPr lang="en-US" dirty="0"/>
              <a:t>code=input("Enter code:")</a:t>
            </a:r>
          </a:p>
          <a:p>
            <a:r>
              <a:rPr lang="en-US" dirty="0"/>
              <a:t>if </a:t>
            </a:r>
            <a:r>
              <a:rPr lang="en-US" dirty="0" err="1"/>
              <a:t>uname</a:t>
            </a:r>
            <a:r>
              <a:rPr lang="en-US" dirty="0"/>
              <a:t> in code:</a:t>
            </a:r>
          </a:p>
          <a:p>
            <a:r>
              <a:rPr lang="en-US" dirty="0"/>
              <a:t>      print("your code should not \</a:t>
            </a:r>
          </a:p>
          <a:p>
            <a:r>
              <a:rPr lang="en-US" dirty="0"/>
              <a:t>contain your user name.")</a:t>
            </a:r>
          </a:p>
          <a:p>
            <a:r>
              <a:rPr lang="en-US" dirty="0"/>
              <a:t>      print("Thank you")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67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82947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</a:t>
            </a:r>
            <a:r>
              <a:rPr lang="en-US" dirty="0" err="1"/>
              <a:t>username:vaidya</a:t>
            </a:r>
            <a:endParaRPr lang="en-US" dirty="0"/>
          </a:p>
          <a:p>
            <a:r>
              <a:rPr lang="en-US" dirty="0"/>
              <a:t>Enter code:121vaidyanathanakash</a:t>
            </a:r>
          </a:p>
          <a:p>
            <a:r>
              <a:rPr lang="en-US" dirty="0"/>
              <a:t>your code should not contain your user name.</a:t>
            </a:r>
          </a:p>
          <a:p>
            <a:r>
              <a:rPr lang="en-US" dirty="0"/>
              <a:t>Thank </a:t>
            </a:r>
            <a:r>
              <a:rPr lang="en-US" dirty="0" smtClean="0"/>
              <a:t>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68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7784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</a:t>
            </a:r>
            <a:r>
              <a:rPr lang="en-US" dirty="0" err="1"/>
              <a:t>username:vaidya</a:t>
            </a:r>
            <a:endParaRPr lang="en-US" dirty="0"/>
          </a:p>
          <a:p>
            <a:r>
              <a:rPr lang="en-US" dirty="0"/>
              <a:t>Enter code:123Vaidya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69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697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89D75AA5-A5B6-F6B4-B37C-3FBD1015C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replace() method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67E668F0-E2DF-1507-080C-1A151602F0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The replace() method used to replace character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Example: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/>
              <a:t>a = "Hello, World!"</a:t>
            </a:r>
            <a:br>
              <a:rPr lang="en-IN" altLang="en-US"/>
            </a:br>
            <a:r>
              <a:rPr lang="en-IN" altLang="en-US"/>
              <a:t>print(a.replace("H", "J"))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4EB9AA-882B-C2BE-CDE7-436B7392E3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C297D7-3E8B-4F24-BDE5-07CC352DE3B4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85DE4-6157-F7E3-D5F9-488FA1EE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33F1F31-F3CC-5011-587C-92E92FFC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8049-74DD-4214-A06E-738E5F328DD9}" type="slidenum">
              <a:rPr lang="en-IN"/>
              <a:pPr>
                <a:defRPr/>
              </a:pPr>
              <a:t>7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#That </a:t>
            </a:r>
            <a:r>
              <a:rPr lang="en-US" dirty="0"/>
              <a:t>asks a user for a username and a </a:t>
            </a:r>
            <a:r>
              <a:rPr lang="en-US" dirty="0" err="1"/>
              <a:t>pcode.Make</a:t>
            </a:r>
            <a:r>
              <a:rPr lang="en-US" dirty="0"/>
              <a:t> sure that </a:t>
            </a:r>
            <a:r>
              <a:rPr lang="en-US" dirty="0" err="1"/>
              <a:t>pcode</a:t>
            </a:r>
            <a:r>
              <a:rPr lang="en-US" dirty="0"/>
              <a:t> doesn't contain username and matches 'Trident111'.</a:t>
            </a:r>
          </a:p>
          <a:p>
            <a:endParaRPr lang="en-US" dirty="0"/>
          </a:p>
          <a:p>
            <a:r>
              <a:rPr lang="en-US" dirty="0" err="1"/>
              <a:t>uname</a:t>
            </a:r>
            <a:r>
              <a:rPr lang="en-US" dirty="0"/>
              <a:t>=input("Enter username")</a:t>
            </a:r>
          </a:p>
          <a:p>
            <a:r>
              <a:rPr lang="en-US" dirty="0" err="1"/>
              <a:t>pcode</a:t>
            </a:r>
            <a:r>
              <a:rPr lang="en-US" dirty="0"/>
              <a:t>=input("Enter code:")</a:t>
            </a:r>
          </a:p>
          <a:p>
            <a:r>
              <a:rPr lang="en-US" dirty="0"/>
              <a:t>if </a:t>
            </a:r>
            <a:r>
              <a:rPr lang="en-US" dirty="0" err="1"/>
              <a:t>uname</a:t>
            </a:r>
            <a:r>
              <a:rPr lang="en-US" dirty="0"/>
              <a:t> not in </a:t>
            </a:r>
            <a:r>
              <a:rPr lang="en-US" dirty="0" err="1"/>
              <a:t>pcode</a:t>
            </a:r>
            <a:r>
              <a:rPr lang="en-US" dirty="0"/>
              <a:t> and </a:t>
            </a:r>
            <a:r>
              <a:rPr lang="en-US" dirty="0" err="1"/>
              <a:t>pcode</a:t>
            </a:r>
            <a:r>
              <a:rPr lang="en-US" dirty="0"/>
              <a:t> == 'Trident111':</a:t>
            </a:r>
          </a:p>
          <a:p>
            <a:r>
              <a:rPr lang="en-US" dirty="0"/>
              <a:t>      print("Your code is valid to proceed.")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      print("your code is not valid")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70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60870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</a:p>
          <a:p>
            <a:r>
              <a:rPr lang="en-US" dirty="0"/>
              <a:t>Enter username </a:t>
            </a:r>
            <a:r>
              <a:rPr lang="en-US" dirty="0" err="1"/>
              <a:t>Akash</a:t>
            </a:r>
            <a:endParaRPr lang="en-US" dirty="0"/>
          </a:p>
          <a:p>
            <a:r>
              <a:rPr lang="en-US" dirty="0"/>
              <a:t>Enter code:Trident111</a:t>
            </a:r>
          </a:p>
          <a:p>
            <a:r>
              <a:rPr lang="en-US" dirty="0"/>
              <a:t>Your code is valid to proceed.</a:t>
            </a:r>
          </a:p>
          <a:p>
            <a:r>
              <a:rPr lang="en-US" dirty="0"/>
              <a:t>&gt;&gt;&gt;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71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67826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#program that prints the following pattern without using any nested loop</a:t>
            </a:r>
          </a:p>
          <a:p>
            <a:endParaRPr lang="en-US" dirty="0"/>
          </a:p>
          <a:p>
            <a:r>
              <a:rPr lang="en-US" dirty="0"/>
              <a:t>string=':)'</a:t>
            </a:r>
          </a:p>
          <a:p>
            <a:r>
              <a:rPr lang="en-US" dirty="0"/>
              <a:t>pattern=" "</a:t>
            </a:r>
          </a:p>
          <a:p>
            <a:r>
              <a:rPr lang="en-US" dirty="0"/>
              <a:t>for a in range(5):</a:t>
            </a:r>
          </a:p>
          <a:p>
            <a:r>
              <a:rPr lang="en-US" dirty="0"/>
              <a:t>      pattern+=string</a:t>
            </a:r>
          </a:p>
          <a:p>
            <a:r>
              <a:rPr lang="en-US" dirty="0"/>
              <a:t>      print(pattern)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72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1439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:)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:):)</a:t>
            </a:r>
          </a:p>
          <a:p>
            <a:pPr marL="0" indent="0">
              <a:buNone/>
            </a:pPr>
            <a:r>
              <a:rPr lang="en-US" dirty="0"/>
              <a:t> :):):)</a:t>
            </a:r>
          </a:p>
          <a:p>
            <a:pPr marL="0" indent="0">
              <a:buNone/>
            </a:pPr>
            <a:r>
              <a:rPr lang="en-US" dirty="0"/>
              <a:t> :):):):)</a:t>
            </a:r>
          </a:p>
          <a:p>
            <a:pPr marL="0" indent="0">
              <a:buNone/>
            </a:pPr>
            <a:r>
              <a:rPr lang="en-US" dirty="0"/>
              <a:t> :):):):):)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73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19736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90" y="730921"/>
            <a:ext cx="10515600" cy="4351338"/>
          </a:xfrm>
        </p:spPr>
        <p:txBody>
          <a:bodyPr/>
          <a:lstStyle/>
          <a:p>
            <a:r>
              <a:rPr lang="en-US" dirty="0"/>
              <a:t>#program that reads a line and prints its statistics like:</a:t>
            </a:r>
          </a:p>
          <a:p>
            <a:r>
              <a:rPr lang="en-US" dirty="0"/>
              <a:t>line=input("Enter a line:")</a:t>
            </a:r>
          </a:p>
          <a:p>
            <a:r>
              <a:rPr lang="en-US" dirty="0" err="1"/>
              <a:t>lowercount</a:t>
            </a:r>
            <a:r>
              <a:rPr lang="en-US" dirty="0"/>
              <a:t>=</a:t>
            </a:r>
            <a:r>
              <a:rPr lang="en-US" dirty="0" err="1"/>
              <a:t>uppercount</a:t>
            </a:r>
            <a:r>
              <a:rPr lang="en-US" dirty="0"/>
              <a:t>=0</a:t>
            </a:r>
          </a:p>
          <a:p>
            <a:r>
              <a:rPr lang="en-US" dirty="0" err="1"/>
              <a:t>digitcount</a:t>
            </a:r>
            <a:r>
              <a:rPr lang="en-US" dirty="0"/>
              <a:t>=</a:t>
            </a:r>
            <a:r>
              <a:rPr lang="en-US" dirty="0" err="1"/>
              <a:t>alphacount</a:t>
            </a:r>
            <a:r>
              <a:rPr lang="en-US" dirty="0"/>
              <a:t>=</a:t>
            </a:r>
            <a:r>
              <a:rPr lang="en-US" dirty="0" err="1"/>
              <a:t>symcount</a:t>
            </a:r>
            <a:r>
              <a:rPr lang="en-US" dirty="0"/>
              <a:t>=0</a:t>
            </a:r>
          </a:p>
          <a:p>
            <a:r>
              <a:rPr lang="en-US" dirty="0"/>
              <a:t>for a in line:</a:t>
            </a:r>
          </a:p>
          <a:p>
            <a:r>
              <a:rPr lang="en-US" dirty="0"/>
              <a:t>      if </a:t>
            </a:r>
            <a:r>
              <a:rPr lang="en-US" dirty="0" err="1"/>
              <a:t>a.islower</a:t>
            </a:r>
            <a:r>
              <a:rPr lang="en-US" dirty="0"/>
              <a:t>():</a:t>
            </a:r>
          </a:p>
          <a:p>
            <a:r>
              <a:rPr lang="en-US" dirty="0"/>
              <a:t>            </a:t>
            </a:r>
            <a:r>
              <a:rPr lang="en-US" dirty="0" err="1"/>
              <a:t>lowercount</a:t>
            </a:r>
            <a:r>
              <a:rPr lang="en-US" dirty="0"/>
              <a:t>+=1</a:t>
            </a:r>
          </a:p>
          <a:p>
            <a:r>
              <a:rPr lang="en-US" dirty="0"/>
              <a:t>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a.isupper</a:t>
            </a:r>
            <a:r>
              <a:rPr lang="en-US" dirty="0"/>
              <a:t>():</a:t>
            </a:r>
          </a:p>
          <a:p>
            <a:r>
              <a:rPr lang="en-US" dirty="0"/>
              <a:t>            </a:t>
            </a:r>
            <a:r>
              <a:rPr lang="en-US" dirty="0" err="1"/>
              <a:t>uppercount</a:t>
            </a:r>
            <a:r>
              <a:rPr lang="en-US" dirty="0"/>
              <a:t>+=1</a:t>
            </a:r>
          </a:p>
          <a:p>
            <a:r>
              <a:rPr lang="en-US" dirty="0"/>
              <a:t>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a.isdigit</a:t>
            </a:r>
            <a:r>
              <a:rPr lang="en-US" dirty="0"/>
              <a:t>():</a:t>
            </a:r>
          </a:p>
          <a:p>
            <a:r>
              <a:rPr lang="en-US" dirty="0"/>
              <a:t>            </a:t>
            </a:r>
            <a:r>
              <a:rPr lang="en-US" dirty="0" err="1"/>
              <a:t>digitcount</a:t>
            </a:r>
            <a:r>
              <a:rPr lang="en-US" dirty="0"/>
              <a:t>+=1</a:t>
            </a:r>
          </a:p>
          <a:p>
            <a:r>
              <a:rPr lang="en-US" sz="1200" dirty="0"/>
              <a:t>      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74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08841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a.isalpha</a:t>
            </a:r>
            <a:r>
              <a:rPr lang="en-US" dirty="0"/>
              <a:t>():</a:t>
            </a:r>
          </a:p>
          <a:p>
            <a:r>
              <a:rPr lang="en-US" dirty="0"/>
              <a:t>            </a:t>
            </a:r>
            <a:r>
              <a:rPr lang="en-US" dirty="0" err="1"/>
              <a:t>alphacount</a:t>
            </a:r>
            <a:r>
              <a:rPr lang="en-US" dirty="0"/>
              <a:t>+=1</a:t>
            </a:r>
          </a:p>
          <a:p>
            <a:r>
              <a:rPr lang="en-US" dirty="0"/>
              <a:t>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a.isalnum</a:t>
            </a:r>
            <a:r>
              <a:rPr lang="en-US" dirty="0"/>
              <a:t>()!=True and a!='  ':</a:t>
            </a:r>
          </a:p>
          <a:p>
            <a:r>
              <a:rPr lang="en-US" dirty="0"/>
              <a:t>            </a:t>
            </a:r>
            <a:r>
              <a:rPr lang="en-US" dirty="0" err="1"/>
              <a:t>symcount</a:t>
            </a:r>
            <a:r>
              <a:rPr lang="en-US" dirty="0"/>
              <a:t>+=1</a:t>
            </a:r>
          </a:p>
          <a:p>
            <a:r>
              <a:rPr lang="en-US" dirty="0"/>
              <a:t>print('number of uppercase letters:',</a:t>
            </a:r>
            <a:r>
              <a:rPr lang="en-US" dirty="0" err="1"/>
              <a:t>uppercount</a:t>
            </a:r>
            <a:r>
              <a:rPr lang="en-US" dirty="0"/>
              <a:t>)</a:t>
            </a:r>
          </a:p>
          <a:p>
            <a:r>
              <a:rPr lang="en-US" dirty="0"/>
              <a:t>print('number of lowercase letters:',</a:t>
            </a:r>
            <a:r>
              <a:rPr lang="en-US" dirty="0" err="1"/>
              <a:t>lowercount</a:t>
            </a:r>
            <a:r>
              <a:rPr lang="en-US" dirty="0"/>
              <a:t>)</a:t>
            </a:r>
          </a:p>
          <a:p>
            <a:r>
              <a:rPr lang="en-US" dirty="0"/>
              <a:t>print('number of alphabets:',</a:t>
            </a:r>
            <a:r>
              <a:rPr lang="en-US" dirty="0" err="1"/>
              <a:t>alphacount</a:t>
            </a:r>
            <a:r>
              <a:rPr lang="en-US" dirty="0"/>
              <a:t>)</a:t>
            </a:r>
          </a:p>
          <a:p>
            <a:r>
              <a:rPr lang="en-US" dirty="0"/>
              <a:t>print('number of digits:',</a:t>
            </a:r>
            <a:r>
              <a:rPr lang="en-US" dirty="0" err="1"/>
              <a:t>digitcount</a:t>
            </a:r>
            <a:r>
              <a:rPr lang="en-US" dirty="0"/>
              <a:t>)</a:t>
            </a:r>
          </a:p>
          <a:p>
            <a:r>
              <a:rPr lang="en-US" dirty="0"/>
              <a:t>print('number of symbols:',</a:t>
            </a:r>
            <a:r>
              <a:rPr lang="en-US" dirty="0" err="1"/>
              <a:t>symcount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75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68847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a </a:t>
            </a:r>
            <a:r>
              <a:rPr lang="en-US" dirty="0" err="1"/>
              <a:t>line:hello</a:t>
            </a:r>
            <a:r>
              <a:rPr lang="en-US" dirty="0"/>
              <a:t> </a:t>
            </a:r>
            <a:r>
              <a:rPr lang="en-US" dirty="0" smtClean="0"/>
              <a:t>word </a:t>
            </a:r>
            <a:r>
              <a:rPr lang="en-US" dirty="0"/>
              <a:t>I WAS CHECKING UR SKILLS</a:t>
            </a:r>
          </a:p>
          <a:p>
            <a:r>
              <a:rPr lang="en-US" dirty="0"/>
              <a:t>number of uppercase letters: 20</a:t>
            </a:r>
          </a:p>
          <a:p>
            <a:r>
              <a:rPr lang="en-US" dirty="0"/>
              <a:t>number of lowercase letters: 9</a:t>
            </a:r>
          </a:p>
          <a:p>
            <a:r>
              <a:rPr lang="en-US" dirty="0"/>
              <a:t>number of alphabets: 0</a:t>
            </a:r>
          </a:p>
          <a:p>
            <a:r>
              <a:rPr lang="en-US" dirty="0"/>
              <a:t>number of digits: 0</a:t>
            </a:r>
          </a:p>
          <a:p>
            <a:r>
              <a:rPr lang="en-US" dirty="0"/>
              <a:t>number of symbols: 6</a:t>
            </a:r>
          </a:p>
          <a:p>
            <a:r>
              <a:rPr lang="en-US" dirty="0"/>
              <a:t>&gt;&gt;&gt;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76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25521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#program that reads a line and a </a:t>
            </a:r>
            <a:r>
              <a:rPr lang="en-US" dirty="0" err="1"/>
              <a:t>substring.It</a:t>
            </a:r>
            <a:r>
              <a:rPr lang="en-US" dirty="0"/>
              <a:t> should then display the number of </a:t>
            </a:r>
            <a:r>
              <a:rPr lang="en-US" dirty="0" err="1"/>
              <a:t>occurences</a:t>
            </a:r>
            <a:r>
              <a:rPr lang="en-US" dirty="0"/>
              <a:t> of the</a:t>
            </a:r>
          </a:p>
          <a:p>
            <a:r>
              <a:rPr lang="en-US" dirty="0"/>
              <a:t>#given substring in the line</a:t>
            </a:r>
          </a:p>
          <a:p>
            <a:endParaRPr lang="en-US" dirty="0"/>
          </a:p>
          <a:p>
            <a:r>
              <a:rPr lang="en-US" dirty="0"/>
              <a:t>line=input("Enter line:")</a:t>
            </a:r>
          </a:p>
          <a:p>
            <a:r>
              <a:rPr lang="en-US" dirty="0"/>
              <a:t>sub=input("enter substring:")</a:t>
            </a:r>
          </a:p>
          <a:p>
            <a:r>
              <a:rPr lang="en-US" dirty="0"/>
              <a:t>length=</a:t>
            </a:r>
            <a:r>
              <a:rPr lang="en-US" dirty="0" err="1"/>
              <a:t>len</a:t>
            </a:r>
            <a:r>
              <a:rPr lang="en-US" dirty="0"/>
              <a:t>(line)</a:t>
            </a:r>
          </a:p>
          <a:p>
            <a:r>
              <a:rPr lang="en-US" dirty="0" err="1"/>
              <a:t>lensub</a:t>
            </a:r>
            <a:r>
              <a:rPr lang="en-US" dirty="0"/>
              <a:t>=</a:t>
            </a:r>
            <a:r>
              <a:rPr lang="en-US" dirty="0" err="1"/>
              <a:t>len</a:t>
            </a:r>
            <a:r>
              <a:rPr lang="en-US" dirty="0"/>
              <a:t>(sub)</a:t>
            </a:r>
          </a:p>
          <a:p>
            <a:r>
              <a:rPr lang="en-US" dirty="0"/>
              <a:t>start=count=0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77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7025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3800"/>
            <a:ext cx="10515600" cy="4351338"/>
          </a:xfrm>
        </p:spPr>
        <p:txBody>
          <a:bodyPr/>
          <a:lstStyle/>
          <a:p>
            <a:r>
              <a:rPr lang="en-US" dirty="0"/>
              <a:t>end=length</a:t>
            </a:r>
          </a:p>
          <a:p>
            <a:r>
              <a:rPr lang="en-US" dirty="0"/>
              <a:t>while True:</a:t>
            </a:r>
          </a:p>
          <a:p>
            <a:r>
              <a:rPr lang="en-US" dirty="0"/>
              <a:t>      </a:t>
            </a:r>
            <a:r>
              <a:rPr lang="en-US" dirty="0" err="1"/>
              <a:t>pos</a:t>
            </a:r>
            <a:r>
              <a:rPr lang="en-US" dirty="0"/>
              <a:t>=</a:t>
            </a:r>
            <a:r>
              <a:rPr lang="en-US" dirty="0" err="1"/>
              <a:t>line.find</a:t>
            </a:r>
            <a:r>
              <a:rPr lang="en-US" dirty="0"/>
              <a:t>(</a:t>
            </a:r>
            <a:r>
              <a:rPr lang="en-US" dirty="0" err="1"/>
              <a:t>sub,start,end</a:t>
            </a:r>
            <a:r>
              <a:rPr lang="en-US" dirty="0"/>
              <a:t>)</a:t>
            </a:r>
          </a:p>
          <a:p>
            <a:r>
              <a:rPr lang="en-US" dirty="0"/>
              <a:t>      if </a:t>
            </a:r>
            <a:r>
              <a:rPr lang="en-US" dirty="0" err="1"/>
              <a:t>pos</a:t>
            </a:r>
            <a:r>
              <a:rPr lang="en-US" dirty="0"/>
              <a:t>!=-1:</a:t>
            </a:r>
          </a:p>
          <a:p>
            <a:r>
              <a:rPr lang="en-US" dirty="0"/>
              <a:t>            count+=1</a:t>
            </a:r>
          </a:p>
          <a:p>
            <a:r>
              <a:rPr lang="en-US" dirty="0"/>
              <a:t>            start=</a:t>
            </a:r>
            <a:r>
              <a:rPr lang="en-US" dirty="0" err="1"/>
              <a:t>pos+lensub</a:t>
            </a:r>
            <a:endParaRPr lang="en-US" dirty="0"/>
          </a:p>
          <a:p>
            <a:r>
              <a:rPr lang="en-US" dirty="0"/>
              <a:t>      else:</a:t>
            </a:r>
          </a:p>
          <a:p>
            <a:r>
              <a:rPr lang="en-US" dirty="0"/>
              <a:t>            break</a:t>
            </a:r>
          </a:p>
          <a:p>
            <a:r>
              <a:rPr lang="en-US" dirty="0"/>
              <a:t>      if start &gt;= length:</a:t>
            </a:r>
          </a:p>
          <a:p>
            <a:r>
              <a:rPr lang="en-US" dirty="0"/>
              <a:t>            break</a:t>
            </a:r>
          </a:p>
          <a:p>
            <a:r>
              <a:rPr lang="en-US" dirty="0"/>
              <a:t>print("No of </a:t>
            </a:r>
            <a:r>
              <a:rPr lang="en-US" dirty="0" err="1"/>
              <a:t>occurence</a:t>
            </a:r>
            <a:r>
              <a:rPr lang="en-US" dirty="0"/>
              <a:t> </a:t>
            </a:r>
            <a:r>
              <a:rPr lang="en-US" dirty="0" err="1"/>
              <a:t>of",sub,':',count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78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64172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</a:t>
            </a:r>
            <a:r>
              <a:rPr lang="en-US" dirty="0" err="1"/>
              <a:t>line:jingle</a:t>
            </a:r>
            <a:r>
              <a:rPr lang="en-US" dirty="0"/>
              <a:t> bells jingle bells jingle on the way</a:t>
            </a:r>
          </a:p>
          <a:p>
            <a:r>
              <a:rPr lang="en-US" dirty="0"/>
              <a:t>enter </a:t>
            </a:r>
            <a:r>
              <a:rPr lang="en-US" dirty="0" err="1"/>
              <a:t>substring:jingle</a:t>
            </a:r>
            <a:endParaRPr lang="en-US" dirty="0"/>
          </a:p>
          <a:p>
            <a:r>
              <a:rPr lang="en-US" dirty="0"/>
              <a:t>No of </a:t>
            </a:r>
            <a:r>
              <a:rPr lang="en-US" dirty="0" err="1"/>
              <a:t>occurence</a:t>
            </a:r>
            <a:r>
              <a:rPr lang="en-US" dirty="0"/>
              <a:t> of jingle :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79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893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7084D2DC-A4B1-9893-10AB-5D6D6D2D3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F652B1-B370-E20D-6417-2D2E4723AF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C04043-31FA-46FE-8C4C-9D8300130366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7A3EED-C528-7BC1-CB9F-53A4CD76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62008E1-4540-CDD1-BF2F-839E3792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6921C-9086-4D03-A812-330459875DA7}" type="slidenum">
              <a:rPr lang="en-IN"/>
              <a:pPr>
                <a:defRPr/>
              </a:pPr>
              <a:t>8</a:t>
            </a:fld>
            <a:r>
              <a:rPr lang="en-IN"/>
              <a:t>/32</a:t>
            </a:r>
            <a:endParaRPr lang="en-IN" dirty="0"/>
          </a:p>
        </p:txBody>
      </p:sp>
      <p:pic>
        <p:nvPicPr>
          <p:cNvPr id="20486" name="Picture 2">
            <a:extLst>
              <a:ext uri="{FF2B5EF4-FFF2-40B4-BE49-F238E27FC236}">
                <a16:creationId xmlns="" xmlns:a16="http://schemas.microsoft.com/office/drawing/2014/main" id="{2A9C49EB-9323-AE63-3985-989DFD407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850900"/>
            <a:ext cx="5184775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#program that inputs a string that contains a decimal number and prints out the decimal part</a:t>
            </a:r>
          </a:p>
          <a:p>
            <a:r>
              <a:rPr lang="en-US" dirty="0"/>
              <a:t>#of the </a:t>
            </a:r>
            <a:r>
              <a:rPr lang="en-US" dirty="0" err="1"/>
              <a:t>number.For</a:t>
            </a:r>
            <a:r>
              <a:rPr lang="en-US" dirty="0"/>
              <a:t> </a:t>
            </a:r>
            <a:r>
              <a:rPr lang="en-US" dirty="0" err="1"/>
              <a:t>instance,if</a:t>
            </a:r>
            <a:r>
              <a:rPr lang="en-US" dirty="0"/>
              <a:t> 515.8059 is </a:t>
            </a:r>
            <a:r>
              <a:rPr lang="en-US" dirty="0" err="1"/>
              <a:t>given,the</a:t>
            </a:r>
            <a:r>
              <a:rPr lang="en-US" dirty="0"/>
              <a:t> program should print out 8059.</a:t>
            </a:r>
          </a:p>
          <a:p>
            <a:endParaRPr lang="en-US" dirty="0"/>
          </a:p>
          <a:p>
            <a:r>
              <a:rPr lang="en-US" dirty="0"/>
              <a:t>s=input("Enter a string (a decimal number):")</a:t>
            </a:r>
          </a:p>
          <a:p>
            <a:r>
              <a:rPr lang="en-US" dirty="0"/>
              <a:t>t=</a:t>
            </a:r>
            <a:r>
              <a:rPr lang="en-US" dirty="0" err="1"/>
              <a:t>s.partition</a:t>
            </a:r>
            <a:r>
              <a:rPr lang="en-US" dirty="0"/>
              <a:t>('.')</a:t>
            </a:r>
          </a:p>
          <a:p>
            <a:r>
              <a:rPr lang="en-US" dirty="0"/>
              <a:t>print("Given </a:t>
            </a:r>
            <a:r>
              <a:rPr lang="en-US" dirty="0" err="1"/>
              <a:t>string:",s</a:t>
            </a:r>
            <a:r>
              <a:rPr lang="en-US" dirty="0"/>
              <a:t>)</a:t>
            </a:r>
          </a:p>
          <a:p>
            <a:r>
              <a:rPr lang="en-US" dirty="0"/>
              <a:t>print("part after </a:t>
            </a:r>
            <a:r>
              <a:rPr lang="en-US" dirty="0" err="1"/>
              <a:t>decimal",t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80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33180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a string (a decimal number):515.8055</a:t>
            </a:r>
          </a:p>
          <a:p>
            <a:r>
              <a:rPr lang="en-US" dirty="0"/>
              <a:t>Given string: 515.8055</a:t>
            </a:r>
          </a:p>
          <a:p>
            <a:r>
              <a:rPr lang="en-US" dirty="0"/>
              <a:t>part after decimal ('515', '.', '8055')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81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72987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#program that inputs a string that contains a decimal number and prints out the decimal part</a:t>
            </a:r>
          </a:p>
          <a:p>
            <a:r>
              <a:rPr lang="en-US" dirty="0"/>
              <a:t>#of the </a:t>
            </a:r>
            <a:r>
              <a:rPr lang="en-US" dirty="0" err="1"/>
              <a:t>number.For</a:t>
            </a:r>
            <a:r>
              <a:rPr lang="en-US" dirty="0"/>
              <a:t> </a:t>
            </a:r>
            <a:r>
              <a:rPr lang="en-US" dirty="0" err="1"/>
              <a:t>instance,if</a:t>
            </a:r>
            <a:r>
              <a:rPr lang="en-US" dirty="0"/>
              <a:t> 515.8059 is </a:t>
            </a:r>
            <a:r>
              <a:rPr lang="en-US" dirty="0" err="1"/>
              <a:t>given,the</a:t>
            </a:r>
            <a:r>
              <a:rPr lang="en-US" dirty="0"/>
              <a:t> program should print out 8059.</a:t>
            </a:r>
          </a:p>
          <a:p>
            <a:endParaRPr lang="en-US" dirty="0"/>
          </a:p>
          <a:p>
            <a:r>
              <a:rPr lang="en-US" dirty="0"/>
              <a:t>s=input("Enter a string (a decimal number):")</a:t>
            </a:r>
          </a:p>
          <a:p>
            <a:r>
              <a:rPr lang="en-US" dirty="0"/>
              <a:t>t=</a:t>
            </a:r>
            <a:r>
              <a:rPr lang="en-US" dirty="0" err="1"/>
              <a:t>s.partition</a:t>
            </a:r>
            <a:r>
              <a:rPr lang="en-US" dirty="0"/>
              <a:t>('.')</a:t>
            </a:r>
          </a:p>
          <a:p>
            <a:r>
              <a:rPr lang="en-US" dirty="0"/>
              <a:t>print("Given </a:t>
            </a:r>
            <a:r>
              <a:rPr lang="en-US" dirty="0" err="1"/>
              <a:t>string:",s</a:t>
            </a:r>
            <a:r>
              <a:rPr lang="en-US" dirty="0"/>
              <a:t>)</a:t>
            </a:r>
          </a:p>
          <a:p>
            <a:r>
              <a:rPr lang="en-US" dirty="0"/>
              <a:t>print("part after </a:t>
            </a:r>
            <a:r>
              <a:rPr lang="en-US" dirty="0" err="1"/>
              <a:t>decimal",t</a:t>
            </a:r>
            <a:r>
              <a:rPr lang="en-US" dirty="0"/>
              <a:t>[2])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82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0155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a string (a decimal number):515.8059</a:t>
            </a:r>
          </a:p>
          <a:p>
            <a:r>
              <a:rPr lang="en-US" dirty="0"/>
              <a:t>Given string: 515.8059</a:t>
            </a:r>
          </a:p>
          <a:p>
            <a:r>
              <a:rPr lang="en-US" dirty="0"/>
              <a:t>part after decimal 8059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83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43489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# A program that inputs individual words of your school motto and joins them to make a </a:t>
            </a:r>
            <a:r>
              <a:rPr lang="en-US" sz="2800" dirty="0" err="1" smtClean="0"/>
              <a:t>string.It</a:t>
            </a:r>
            <a:r>
              <a:rPr lang="en-US" sz="2800" dirty="0" smtClean="0"/>
              <a:t> </a:t>
            </a:r>
            <a:r>
              <a:rPr lang="en-US" sz="2800" dirty="0" err="1" smtClean="0"/>
              <a:t>shouls</a:t>
            </a:r>
            <a:r>
              <a:rPr lang="en-US" sz="2800" dirty="0" smtClean="0"/>
              <a:t> also input </a:t>
            </a:r>
            <a:r>
              <a:rPr lang="en-US" sz="2800" dirty="0" err="1" smtClean="0"/>
              <a:t>day,month</a:t>
            </a:r>
            <a:r>
              <a:rPr lang="en-US" sz="2800" dirty="0" smtClean="0"/>
              <a:t> and year of your school’s foundation date and print the </a:t>
            </a:r>
            <a:r>
              <a:rPr lang="en-US" sz="2800" smtClean="0"/>
              <a:t>complete date.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print("Enter words of your school </a:t>
            </a:r>
            <a:r>
              <a:rPr lang="en-US" dirty="0" err="1"/>
              <a:t>motto,one</a:t>
            </a:r>
            <a:r>
              <a:rPr lang="en-US" dirty="0"/>
              <a:t> by one")</a:t>
            </a:r>
          </a:p>
          <a:p>
            <a:r>
              <a:rPr lang="en-US" dirty="0"/>
              <a:t>w1=input("Enter word1:")</a:t>
            </a:r>
          </a:p>
          <a:p>
            <a:r>
              <a:rPr lang="en-US" dirty="0"/>
              <a:t>w2=input("Enter word2:")</a:t>
            </a:r>
          </a:p>
          <a:p>
            <a:r>
              <a:rPr lang="en-US" dirty="0"/>
              <a:t>w3=input("Enter word3:")</a:t>
            </a:r>
          </a:p>
          <a:p>
            <a:r>
              <a:rPr lang="en-US" dirty="0"/>
              <a:t>w4=input("Enter word4:")</a:t>
            </a:r>
          </a:p>
          <a:p>
            <a:r>
              <a:rPr lang="en-US" dirty="0"/>
              <a:t>motto=" ".join([w1,w2,w3,w4])</a:t>
            </a:r>
          </a:p>
          <a:p>
            <a:r>
              <a:rPr lang="en-US" dirty="0"/>
              <a:t>print("Enter your school's foundation date")</a:t>
            </a:r>
          </a:p>
          <a:p>
            <a:r>
              <a:rPr lang="en-US" dirty="0" err="1"/>
              <a:t>dd</a:t>
            </a:r>
            <a:r>
              <a:rPr lang="en-US" dirty="0"/>
              <a:t>=input("Enter </a:t>
            </a:r>
            <a:r>
              <a:rPr lang="en-US" dirty="0" err="1"/>
              <a:t>dd</a:t>
            </a:r>
            <a:r>
              <a:rPr lang="en-US" dirty="0"/>
              <a:t>:")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84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287084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mm=input("Enter mm:")</a:t>
            </a:r>
          </a:p>
          <a:p>
            <a:r>
              <a:rPr lang="en-US" dirty="0" err="1"/>
              <a:t>yyyy</a:t>
            </a:r>
            <a:r>
              <a:rPr lang="en-US" dirty="0"/>
              <a:t>=input("Enter </a:t>
            </a:r>
            <a:r>
              <a:rPr lang="en-US" dirty="0" err="1"/>
              <a:t>yyyy</a:t>
            </a:r>
            <a:r>
              <a:rPr lang="en-US" dirty="0"/>
              <a:t>:")</a:t>
            </a:r>
          </a:p>
          <a:p>
            <a:r>
              <a:rPr lang="en-US" dirty="0" err="1"/>
              <a:t>dt</a:t>
            </a:r>
            <a:r>
              <a:rPr lang="en-US" dirty="0"/>
              <a:t>="/".join([</a:t>
            </a:r>
            <a:r>
              <a:rPr lang="en-US" dirty="0" err="1"/>
              <a:t>dd,mm,yyyy</a:t>
            </a:r>
            <a:r>
              <a:rPr lang="en-US" dirty="0"/>
              <a:t>])</a:t>
            </a:r>
          </a:p>
          <a:p>
            <a:r>
              <a:rPr lang="en-US" dirty="0"/>
              <a:t>print("School </a:t>
            </a:r>
            <a:r>
              <a:rPr lang="en-US" dirty="0" err="1"/>
              <a:t>motto:",motto</a:t>
            </a:r>
            <a:r>
              <a:rPr lang="en-US" dirty="0"/>
              <a:t>)</a:t>
            </a:r>
          </a:p>
          <a:p>
            <a:r>
              <a:rPr lang="en-US" dirty="0"/>
              <a:t>print("school foundation date:",</a:t>
            </a:r>
            <a:r>
              <a:rPr lang="en-US" dirty="0" err="1"/>
              <a:t>dt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746A-B904-4074-A22B-3C6667762DD6}" type="datetime1">
              <a:rPr lang="en-IN" smtClean="0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SNSACD/GRADE XII/COMPUTATIONAL THINKING AND PROGRAMMING-2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0CA0-EC40-47AC-A436-D9B448A0FD97}" type="slidenum">
              <a:rPr lang="en-IN" smtClean="0"/>
              <a:pPr>
                <a:defRPr/>
              </a:pPr>
              <a:t>85</a:t>
            </a:fld>
            <a:r>
              <a:rPr lang="en-IN" smtClean="0"/>
              <a:t>/32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003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439F7310-326E-D43E-A96E-7333D9FF5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/>
              <a:t>split() method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="" xmlns:a16="http://schemas.microsoft.com/office/drawing/2014/main" id="{3FE46DB2-34C4-960D-97C5-B75A8BC32A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IN" altLang="en-US" dirty="0"/>
              <a:t>The split() method splits the string into substrings if it finds instances of the separator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alt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dirty="0"/>
              <a:t>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dirty="0"/>
              <a:t>a = "Hello, World!"</a:t>
            </a:r>
            <a:br>
              <a:rPr lang="en-IN" altLang="en-US" dirty="0"/>
            </a:br>
            <a:r>
              <a:rPr lang="en-IN" altLang="en-US" dirty="0"/>
              <a:t>print(</a:t>
            </a:r>
            <a:r>
              <a:rPr lang="en-IN" altLang="en-US" dirty="0" err="1"/>
              <a:t>a.split</a:t>
            </a:r>
            <a:r>
              <a:rPr lang="en-IN" altLang="en-US" dirty="0"/>
              <a:t>(","))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dirty="0"/>
              <a:t>Print(b)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altLang="en-US" dirty="0"/>
              <a:t>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762B85-D16F-0266-0415-C22C320407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AF375B-4C83-4221-84F7-FB6C1CC4539D}" type="datetime1">
              <a:rPr lang="en-IN"/>
              <a:pPr>
                <a:defRPr/>
              </a:pPr>
              <a:t>12-10-2023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F8899B-77B2-B0AE-1BD7-AFFCC29C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SNSACD/GRADE XII/COMPUTATIONAL THINKING AND PROGRAMMING-2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F366127-3089-B20D-C069-EF7E8379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7195B-6886-4257-B843-532F3C6E1AB4}" type="slidenum">
              <a:rPr lang="en-IN"/>
              <a:pPr>
                <a:defRPr/>
              </a:pPr>
              <a:t>9</a:t>
            </a:fld>
            <a:r>
              <a:rPr lang="en-IN"/>
              <a:t>/32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2393</Words>
  <Application>Microsoft Office PowerPoint</Application>
  <PresentationFormat>Widescreen</PresentationFormat>
  <Paragraphs>668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9" baseType="lpstr">
      <vt:lpstr>Arial</vt:lpstr>
      <vt:lpstr>Calibri</vt:lpstr>
      <vt:lpstr>Calibri Light</vt:lpstr>
      <vt:lpstr>Office Theme</vt:lpstr>
      <vt:lpstr>String Methods</vt:lpstr>
      <vt:lpstr>Output</vt:lpstr>
      <vt:lpstr>lower() method</vt:lpstr>
      <vt:lpstr>Output</vt:lpstr>
      <vt:lpstr>upper() method</vt:lpstr>
      <vt:lpstr>Output</vt:lpstr>
      <vt:lpstr>replace() method</vt:lpstr>
      <vt:lpstr>Output</vt:lpstr>
      <vt:lpstr>split() method</vt:lpstr>
      <vt:lpstr>Output</vt:lpstr>
      <vt:lpstr>Check String</vt:lpstr>
      <vt:lpstr>Output</vt:lpstr>
      <vt:lpstr>Check String</vt:lpstr>
      <vt:lpstr>Output</vt:lpstr>
      <vt:lpstr>PowerPoint Presentation</vt:lpstr>
      <vt:lpstr>PowerPoint Presentation</vt:lpstr>
      <vt:lpstr>PowerPoint Presentation</vt:lpstr>
      <vt:lpstr>PowerPoint Presentation</vt:lpstr>
      <vt:lpstr># len function</vt:lpstr>
      <vt:lpstr>PowerPoint Presentation</vt:lpstr>
      <vt:lpstr>PowerPoint Presentation</vt:lpstr>
      <vt:lpstr>PowerPoint Presentation</vt:lpstr>
      <vt:lpstr>Count</vt:lpstr>
      <vt:lpstr>PowerPoint Presentation</vt:lpstr>
      <vt:lpstr>String Concatenation</vt:lpstr>
      <vt:lpstr>Output</vt:lpstr>
      <vt:lpstr>Example</vt:lpstr>
      <vt:lpstr>Output</vt:lpstr>
      <vt:lpstr>String Format</vt:lpstr>
      <vt:lpstr>Output</vt:lpstr>
      <vt:lpstr>format() method</vt:lpstr>
      <vt:lpstr>Example</vt:lpstr>
      <vt:lpstr>Output</vt:lpstr>
      <vt:lpstr>Example</vt:lpstr>
      <vt:lpstr>Output</vt:lpstr>
      <vt:lpstr>Index numbers </vt:lpstr>
      <vt:lpstr>Output</vt:lpstr>
      <vt:lpstr>Escape Character</vt:lpstr>
      <vt:lpstr>Output</vt:lpstr>
      <vt:lpstr>PowerPoint Presentation</vt:lpstr>
      <vt:lpstr>PowerPoint Presentation</vt:lpstr>
      <vt:lpstr>To fix this problem, use the escape character \"</vt:lpstr>
      <vt:lpstr>Replication operator</vt:lpstr>
      <vt:lpstr>Slicing</vt:lpstr>
      <vt:lpstr>PowerPoint Presentation</vt:lpstr>
      <vt:lpstr>Ctd…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#An easy way to print a blank line is print().However,To print ten blank lines ,would you write print() ten times? Or is there a smart Alternative? If yes,write code to print a line with 30 ‘=‘ characters followed by ten blank lines and another line with 30 ‘=‘ characters.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 A program that inputs individual words of your school motto and joins them to make a string.It shouls also input day,month and year of your school’s foundation date and print the complete date.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 K</dc:creator>
  <cp:lastModifiedBy>sns</cp:lastModifiedBy>
  <cp:revision>140</cp:revision>
  <dcterms:created xsi:type="dcterms:W3CDTF">2020-05-13T05:41:30Z</dcterms:created>
  <dcterms:modified xsi:type="dcterms:W3CDTF">2023-10-12T09:45:11Z</dcterms:modified>
</cp:coreProperties>
</file>